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Medium"/>
      <p:regular r:id="rId42"/>
      <p:bold r:id="rId43"/>
      <p:italic r:id="rId44"/>
      <p:boldItalic r:id="rId45"/>
    </p:embeddedFont>
    <p:embeddedFont>
      <p:font typeface="Roboto"/>
      <p:regular r:id="rId46"/>
      <p:bold r:id="rId47"/>
      <p:italic r:id="rId48"/>
      <p:boldItalic r:id="rId49"/>
    </p:embeddedFont>
    <p:embeddedFont>
      <p:font typeface="Roboto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5A06B9-A2F2-49EC-B583-C6305860FA10}">
  <a:tblStyle styleId="{6F5A06B9-A2F2-49EC-B583-C6305860FA1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Medium-regular.fntdata"/><Relationship Id="rId41" Type="http://schemas.openxmlformats.org/officeDocument/2006/relationships/slide" Target="slides/slide35.xml"/><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Roboto-regular.fntdata"/><Relationship Id="rId45" Type="http://schemas.openxmlformats.org/officeDocument/2006/relationships/font" Target="fonts/Roboto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Light-bold.fntdata"/><Relationship Id="rId50" Type="http://schemas.openxmlformats.org/officeDocument/2006/relationships/font" Target="fonts/RobotoLight-regular.fntdata"/><Relationship Id="rId53" Type="http://schemas.openxmlformats.org/officeDocument/2006/relationships/font" Target="fonts/RobotoLight-boldItalic.fntdata"/><Relationship Id="rId52" Type="http://schemas.openxmlformats.org/officeDocument/2006/relationships/font" Target="fonts/Roboto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3/Activities/03-Ins_MediaQueries/Solved/index.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3/Activities/04-Stu_MediaQueries/Solve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etbootstrap.com/components/" TargetMode="External"/><Relationship Id="rId3" Type="http://schemas.openxmlformats.org/officeDocument/2006/relationships/hyperlink" Target="https://trends.builtwith.com/docinfo/Twitter-Bootstrap" TargetMode="External"/><Relationship Id="rId4" Type="http://schemas.openxmlformats.org/officeDocument/2006/relationships/hyperlink" Target="http://expo.getbootstrap.com/"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tbootstrap.com/docs/4.3/getting-started/introduction/"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3/Activities/05-Ins_BootstrapDemo/Solved/index.html" TargetMode="External"/><Relationship Id="rId3" Type="http://schemas.openxmlformats.org/officeDocument/2006/relationships/hyperlink" Target="https://github.com/coding-boot-camp/DataViz-Lesson-Plans/blob/master/01-Lesson-Plans/11-Web/3/Activities/05-Ins_BootstrapDemo/Solved/index.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3/Activities/06-Stu_LoremGrid/Solved/index.htm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etbootstrap.com/component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etbootstrap.com/component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tbootstrap.com/docs/4.3/layout/overview/" TargetMode="External"/><Relationship Id="rId3" Type="http://schemas.openxmlformats.org/officeDocument/2006/relationships/hyperlink" Target="https://github.com/coding-boot-camp/DataViz-Lesson-Plans/blob/master/01-Lesson-Plans/11-Web/3/Activities/08-Ins_ResponsiveCols/Solved/index.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etbootstrap.com/component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3/Activities/01-Stu_ReviewActivity/Solv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8bee6114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bee6114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bee61140a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bee61140a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a:t>
            </a:r>
            <a:r>
              <a:rPr b="1" lang="en">
                <a:solidFill>
                  <a:schemeClr val="dk1"/>
                </a:solidFill>
              </a:rPr>
              <a:t>.3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Spend only 10 minutes on this activity.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Use the review section as guidance for talking points as you live-code along with the students.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Be sure to take your time and answer all student questions along the way.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 a class, go over the last activity.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Review a few of the submitted screenshots from the last exercise in the class slack channel.</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Have students discuss the changes they were able to make.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Have students to explain to you how they were able to to make those changes.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Inform students that we'll be using Chrome Devtools more frequently, so there's no need to worry if they aren't comfortable with it yet</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bee61140a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bee61140a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a:t>
            </a:r>
            <a:r>
              <a:rPr b="1" lang="en"/>
              <a:t>.1</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bee61140a_0_3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bee61140a_0_3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a:t>
            </a:r>
            <a:r>
              <a:rPr b="1" lang="en">
                <a:solidFill>
                  <a:schemeClr val="dk1"/>
                </a:solidFill>
              </a:rPr>
              <a:t>.1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to students that so far we haven't been too concerned about whether or not out websites looked good on different size screens.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This is important to think about since there is now more web traffic from mobile devices than there is from desktop and laptop computers.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Show students how we can get an idea of how our web pages would look on smaller sized devices by dragging the browser window to shrink the page's width.</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You'll notice that once we reach a certain point, our navbar doesn't look right and the padding we used to have on the sides of each article makes it harder to read.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Thankfully we can use media queries to fix this. Explain to students that there isn't much to them - they essentially tell the browser browser to apply additional styles if a given condition is met. To that end, we can use them to alternate and override existing styles conditionally.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To help illustrate this, open </a:t>
            </a:r>
            <a:r>
              <a:rPr lang="en" sz="1200">
                <a:solidFill>
                  <a:srgbClr val="0366D6"/>
                </a:solidFill>
                <a:uFill>
                  <a:noFill/>
                </a:uFill>
                <a:hlinkClick r:id="rId2">
                  <a:extLst>
                    <a:ext uri="{A12FA001-AC4F-418D-AE19-62706E023703}">
                      <ahyp:hlinkClr val="tx"/>
                    </a:ext>
                  </a:extLst>
                </a:hlinkClick>
              </a:rPr>
              <a:t>03-Ins_MediaQueries</a:t>
            </a:r>
            <a:r>
              <a:rPr lang="en" sz="1200">
                <a:solidFill>
                  <a:srgbClr val="24292E"/>
                </a:solidFill>
              </a:rPr>
              <a:t>. Show students each colored div in your browser, and then bring them to the styles.css file.</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bee61140a_0_3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bee61140a_0_3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Inform students that @media is a keyword in CSS that means we're about to define some styles that are only going to be applied when our device is a specified size or type. In this case, only when the viewport (device screen) is under 480px. We can also declare whether we want this to happen on just screens or only when printing as well. We can add as many media queries as we want and at any screen size.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Assure students they don't need to memorize or be frightened by the new syntax. Examples are very easy to find with a quick web search of "CSS media queries."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Ask students what they expect to happen when you uncomment the .box-1 media style.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After hearing their answers, uncomment this and reopen the HTML in your browser. Slowly drag the edge of your browser window until the box-1 div turns purple.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Repeat this process with a few of the other styles inside the media query.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Ask students what they think you should do if you wanted to make it so that the CSS inside the media query was only applied when our screen was larger than 480px?</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We'd just change max-width to say min-width. i.e. The screen needs to be at least this width for these styles to take effect.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Make sure that everyone understands that this works because we're defining our media queries after our base styles. These new media query styles override the old styles because they come after them inside our CSS document.</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bee61140a_0_3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bee61140a_0_3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Let students know that they can define media queries at any size. Sometimes it takes a little bit of playing around to find the right breakpoints to add media queries.</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An easy way to tell at what size we need to add a media query is to resize our Chrome window with inspector open.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The browser window dimensions will be displayed at the top right corner.</a:t>
            </a:r>
            <a:endParaRPr sz="1200">
              <a:solidFill>
                <a:srgbClr val="24292E"/>
              </a:solidFill>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bee61140a_0_3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bee61140a_0_3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highlight>
                  <a:srgbClr val="FFFFFF"/>
                </a:highlight>
              </a:rPr>
              <a:t>While we have inspector open, show students how we can see the styles being to elements applied by the media query. A good way to do this would be to select an element affected by the media query inside the element inspector, point out the CSS rules on the right side of the inspector, and watch as the media styles appear as you shrink the window.</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bee61140a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bee61140a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a:t>
            </a:r>
            <a:r>
              <a:rPr b="1" lang="en">
                <a:solidFill>
                  <a:schemeClr val="dk1"/>
                </a:solidFill>
              </a:rPr>
              <a:t>.2</a:t>
            </a:r>
            <a:endParaRPr sz="1200">
              <a:solidFill>
                <a:srgbClr val="24292E"/>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bee61140a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bee61140a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a:t>
            </a:r>
            <a:r>
              <a:rPr b="1" lang="en">
                <a:solidFill>
                  <a:schemeClr val="dk1"/>
                </a:solidFill>
              </a:rPr>
              <a:t>.2</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bee61140a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bee61140a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a:t>
            </a:r>
            <a:r>
              <a:rPr b="1" lang="en">
                <a:solidFill>
                  <a:schemeClr val="dk1"/>
                </a:solidFill>
              </a:rPr>
              <a:t>.3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Go over </a:t>
            </a:r>
            <a:r>
              <a:rPr lang="en" sz="1200">
                <a:solidFill>
                  <a:srgbClr val="0366D6"/>
                </a:solidFill>
                <a:uFill>
                  <a:noFill/>
                </a:uFill>
                <a:hlinkClick r:id="rId2">
                  <a:extLst>
                    <a:ext uri="{A12FA001-AC4F-418D-AE19-62706E023703}">
                      <ahyp:hlinkClr val="tx"/>
                    </a:ext>
                  </a:extLst>
                </a:hlinkClick>
              </a:rPr>
              <a:t>04-Stu_Media_Queries_Solved</a:t>
            </a:r>
            <a:r>
              <a:rPr lang="en" sz="1200">
                <a:solidFill>
                  <a:srgbClr val="24292E"/>
                </a:solidFill>
              </a:rPr>
              <a:t> with the class. Show them how we can target the </a:t>
            </a:r>
            <a:r>
              <a:rPr lang="en" sz="1000">
                <a:solidFill>
                  <a:srgbClr val="24292E"/>
                </a:solidFill>
                <a:latin typeface="Consolas"/>
                <a:ea typeface="Consolas"/>
                <a:cs typeface="Consolas"/>
                <a:sym typeface="Consolas"/>
              </a:rPr>
              <a:t>li</a:t>
            </a:r>
            <a:r>
              <a:rPr lang="en" sz="1200">
                <a:solidFill>
                  <a:srgbClr val="24292E"/>
                </a:solidFill>
              </a:rPr>
              <a:t>'s inside the </a:t>
            </a:r>
            <a:r>
              <a:rPr lang="en" sz="1000">
                <a:solidFill>
                  <a:srgbClr val="24292E"/>
                </a:solidFill>
                <a:latin typeface="Consolas"/>
                <a:ea typeface="Consolas"/>
                <a:cs typeface="Consolas"/>
                <a:sym typeface="Consolas"/>
              </a:rPr>
              <a:t>navbar</a:t>
            </a:r>
            <a:r>
              <a:rPr lang="en" sz="1200">
                <a:solidFill>
                  <a:srgbClr val="24292E"/>
                </a:solidFill>
              </a:rPr>
              <a:t> and reduce its padding inside the media query. Show them how we decrease the padding on either side of the </a:t>
            </a:r>
            <a:r>
              <a:rPr lang="en" sz="1000">
                <a:solidFill>
                  <a:srgbClr val="24292E"/>
                </a:solidFill>
                <a:latin typeface="Consolas"/>
                <a:ea typeface="Consolas"/>
                <a:cs typeface="Consolas"/>
                <a:sym typeface="Consolas"/>
              </a:rPr>
              <a:t>article</a:t>
            </a:r>
            <a:r>
              <a:rPr lang="en" sz="1200">
                <a:solidFill>
                  <a:srgbClr val="24292E"/>
                </a:solidFill>
              </a:rPr>
              <a:t> as well.</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Uncomment the code inside the media query here for the bonus solution. Show students how we can show and hide elements using the visibility property. Explain that </a:t>
            </a:r>
            <a:r>
              <a:rPr lang="en" sz="1000">
                <a:solidFill>
                  <a:srgbClr val="24292E"/>
                </a:solidFill>
                <a:latin typeface="Consolas"/>
                <a:ea typeface="Consolas"/>
                <a:cs typeface="Consolas"/>
                <a:sym typeface="Consolas"/>
              </a:rPr>
              <a:t>visibility: hidden</a:t>
            </a:r>
            <a:r>
              <a:rPr lang="en" sz="1200">
                <a:solidFill>
                  <a:srgbClr val="24292E"/>
                </a:solidFill>
              </a:rPr>
              <a:t> hides an element, and </a:t>
            </a:r>
            <a:r>
              <a:rPr lang="en" sz="1000">
                <a:solidFill>
                  <a:srgbClr val="24292E"/>
                </a:solidFill>
                <a:latin typeface="Consolas"/>
                <a:ea typeface="Consolas"/>
                <a:cs typeface="Consolas"/>
                <a:sym typeface="Consolas"/>
              </a:rPr>
              <a:t>visibility: visible</a:t>
            </a:r>
            <a:r>
              <a:rPr lang="en" sz="1200">
                <a:solidFill>
                  <a:srgbClr val="24292E"/>
                </a:solidFill>
              </a:rPr>
              <a:t>shows it. They've probably seen on plenty of websites how the </a:t>
            </a:r>
            <a:r>
              <a:rPr lang="en" sz="1000">
                <a:solidFill>
                  <a:srgbClr val="24292E"/>
                </a:solidFill>
                <a:latin typeface="Consolas"/>
                <a:ea typeface="Consolas"/>
                <a:cs typeface="Consolas"/>
                <a:sym typeface="Consolas"/>
              </a:rPr>
              <a:t>navbar</a:t>
            </a:r>
            <a:r>
              <a:rPr lang="en" sz="1200">
                <a:solidFill>
                  <a:srgbClr val="24292E"/>
                </a:solidFill>
              </a:rPr>
              <a:t> menu seems to collapse into a drop-down on mobile devices. Now they know how they can implement this functionality themselves!</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bee61140a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bee61140a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a:t>
            </a:r>
            <a:r>
              <a:rPr b="1" lang="en"/>
              <a:t>.1</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bee61140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bee61140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bee61140a_0_3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bee61140a_0_3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a:t>
            </a:r>
            <a:r>
              <a:rPr b="1" lang="en">
                <a:solidFill>
                  <a:schemeClr val="dk1"/>
                </a:solidFill>
              </a:rPr>
              <a:t>.1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to students that it's important to understand how media queries work, at least on a high level, but they probably won't have to use them too frequently because of CSS frameworks.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Inform students that we're now going to get started with Bootstrap.</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Bootstrap helps us write front end HTML and CSS much more quickly because it provides us with a few features such as:</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A responsive 12 column grid.</a:t>
            </a:r>
            <a:endParaRPr sz="1200">
              <a:solidFill>
                <a:srgbClr val="24292E"/>
              </a:solidFill>
            </a:endParaRPr>
          </a:p>
          <a:p>
            <a:pPr indent="-304800" lvl="3" marL="1828800" rtl="0" algn="l">
              <a:lnSpc>
                <a:spcPct val="115000"/>
              </a:lnSpc>
              <a:spcBef>
                <a:spcPts val="0"/>
              </a:spcBef>
              <a:spcAft>
                <a:spcPts val="0"/>
              </a:spcAft>
              <a:buClr>
                <a:srgbClr val="24292E"/>
              </a:buClr>
              <a:buSzPts val="1200"/>
              <a:buChar char="■"/>
            </a:pPr>
            <a:r>
              <a:rPr lang="en" sz="1200">
                <a:solidFill>
                  <a:srgbClr val="24292E"/>
                </a:solidFill>
              </a:rPr>
              <a:t>Rather than specify exact pixel locations we want specific elements to appear, we can instead define where we want to add our element inside of the grid. Because the Bootstrap grid is responsive out of the box, we'll automatically have decent looking web pages on mobile without any extra work (although we'll want to tweak a few things here and there depending on how we want our content to be displayed)</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Bootstrap offers us dozens of pre-built components we can use right away such as navbars, buttons, thumbnails, tables, and more. We have these components available to us at </a:t>
            </a:r>
            <a:r>
              <a:rPr lang="en" sz="1200">
                <a:solidFill>
                  <a:srgbClr val="0366D6"/>
                </a:solidFill>
                <a:uFill>
                  <a:noFill/>
                </a:uFill>
                <a:hlinkClick r:id="rId2">
                  <a:extLst>
                    <a:ext uri="{A12FA001-AC4F-418D-AE19-62706E023703}">
                      <ahyp:hlinkClr val="tx"/>
                    </a:ext>
                  </a:extLst>
                </a:hlinkClick>
              </a:rPr>
              <a:t>Bootstrap's Website</a:t>
            </a:r>
            <a:r>
              <a:rPr lang="en" sz="1200">
                <a:solidFill>
                  <a:srgbClr val="24292E"/>
                </a:solidFill>
              </a:rPr>
              <a:t> to copy and paste into our apps.</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We no longer need to worry about including a reset.css file, since Bootstrap normalizes CSS across various browsers, giving us a consistent looking web page on every device.</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Bootstrap also includes various JavaScript components we can take advantage of such as sleek looking drop-down boxes and modals.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to students that while Bootstrap does give us a lot, we want to further customize the provided components by adding additional CSS to our stylesheets. If no one did this, every website using Bootstrap (</a:t>
            </a:r>
            <a:r>
              <a:rPr lang="en" sz="1200">
                <a:solidFill>
                  <a:srgbClr val="0366D6"/>
                </a:solidFill>
                <a:uFill>
                  <a:noFill/>
                </a:uFill>
                <a:hlinkClick r:id="rId3">
                  <a:extLst>
                    <a:ext uri="{A12FA001-AC4F-418D-AE19-62706E023703}">
                      <ahyp:hlinkClr val="tx"/>
                    </a:ext>
                  </a:extLst>
                </a:hlinkClick>
              </a:rPr>
              <a:t>at least 11,987,613 currently</a:t>
            </a:r>
            <a:r>
              <a:rPr lang="en" sz="1200">
                <a:solidFill>
                  <a:srgbClr val="24292E"/>
                </a:solidFill>
              </a:rPr>
              <a:t> would look the same. The main benefit here is that we no longer need to reinvent the wheel every time we create a web page.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Slack out the link to the </a:t>
            </a:r>
            <a:r>
              <a:rPr lang="en" sz="1200">
                <a:solidFill>
                  <a:srgbClr val="0366D6"/>
                </a:solidFill>
                <a:uFill>
                  <a:noFill/>
                </a:uFill>
                <a:hlinkClick r:id="rId4">
                  <a:extLst>
                    <a:ext uri="{A12FA001-AC4F-418D-AE19-62706E023703}">
                      <ahyp:hlinkClr val="tx"/>
                    </a:ext>
                  </a:extLst>
                </a:hlinkClick>
              </a:rPr>
              <a:t>Bootstrap Expo</a:t>
            </a:r>
            <a:r>
              <a:rPr lang="en" sz="1200">
                <a:solidFill>
                  <a:srgbClr val="24292E"/>
                </a:solidFill>
              </a:rPr>
              <a:t> and allow students to spend a few minutes browsing a few of the featured websites built with Bootstrap.</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bee61140a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bee61140a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4.2</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db3ab02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db3ab02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4.2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To demonstrate how we include Bootstrap into a project, navigate to the </a:t>
            </a:r>
            <a:r>
              <a:rPr lang="en" sz="1200">
                <a:solidFill>
                  <a:srgbClr val="0366D6"/>
                </a:solidFill>
                <a:uFill>
                  <a:noFill/>
                </a:uFill>
                <a:hlinkClick r:id="rId2">
                  <a:extLst>
                    <a:ext uri="{A12FA001-AC4F-418D-AE19-62706E023703}">
                      <ahyp:hlinkClr val="tx"/>
                    </a:ext>
                  </a:extLst>
                </a:hlinkClick>
              </a:rPr>
              <a:t>Bootstrap Getting Started Page</a:t>
            </a:r>
            <a:r>
              <a:rPr lang="en" sz="1200">
                <a:solidFill>
                  <a:srgbClr val="24292E"/>
                </a:solidFill>
              </a:rPr>
              <a:t> and show the class from where they can copy the Bootstrap CSS CDN.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Inform students that they will only need the CSS CDN for now, we won't be using JavaScript until next week.</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Explain to students that CDN stands for Content Delivery Network. Essentially a CDN is a network of distributed servers designed to handle large amounts of traffic and deliver content to users based on their geographic location. A CDN link will typically provide fast download speeds. Additionally, this allows us to include Bootstrap without having to manually download the entire framework to our computers every time we wanted to use it.</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bee6117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bee6117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300"/>
              </a:spcBef>
              <a:spcAft>
                <a:spcPts val="0"/>
              </a:spcAft>
              <a:buClr>
                <a:srgbClr val="24292E"/>
              </a:buClr>
              <a:buSzPts val="1200"/>
              <a:buChar char="●"/>
            </a:pPr>
            <a:r>
              <a:rPr lang="en" sz="1200">
                <a:solidFill>
                  <a:srgbClr val="24292E"/>
                </a:solidFill>
              </a:rPr>
              <a:t>Now open the </a:t>
            </a:r>
            <a:r>
              <a:rPr lang="en" sz="1200">
                <a:solidFill>
                  <a:srgbClr val="0366D6"/>
                </a:solidFill>
                <a:uFill>
                  <a:noFill/>
                </a:uFill>
                <a:hlinkClick r:id="rId2">
                  <a:extLst>
                    <a:ext uri="{A12FA001-AC4F-418D-AE19-62706E023703}">
                      <ahyp:hlinkClr val="tx"/>
                    </a:ext>
                  </a:extLst>
                </a:hlinkClick>
              </a:rPr>
              <a:t>Bootstrap Demo</a:t>
            </a:r>
            <a:endParaRPr sz="1200">
              <a:solidFill>
                <a:srgbClr val="0366D6"/>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Inform students that while Bootstrap offers us a ton of functionality, the most important thing they need to understand today is the grid system. Everything else we'll talk about today can just be copied/pasted from Bootstrap's website. The grid, however, is going to require a little more understanding.</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Walk students through the code in the </a:t>
            </a:r>
            <a:r>
              <a:rPr lang="en" sz="1200">
                <a:solidFill>
                  <a:srgbClr val="0366D6"/>
                </a:solidFill>
                <a:uFill>
                  <a:noFill/>
                </a:uFill>
                <a:hlinkClick r:id="rId3">
                  <a:extLst>
                    <a:ext uri="{A12FA001-AC4F-418D-AE19-62706E023703}">
                      <ahyp:hlinkClr val="tx"/>
                    </a:ext>
                  </a:extLst>
                </a:hlinkClick>
              </a:rPr>
              <a:t>Bootstrap Demo Example</a:t>
            </a:r>
            <a:r>
              <a:rPr lang="en" sz="1200">
                <a:solidFill>
                  <a:srgbClr val="24292E"/>
                </a:solidFill>
              </a:rPr>
              <a:t>. For now, we're going to focus on medium sized columns. If nothing else, make sure students understand the following: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Columns go inside rows. Rows sit inside containers.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 row is comprised of up to 12 columns.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Don't alter the Bootstrap grid. i.e. don't add new CSS rules directly to </a:t>
            </a:r>
            <a:r>
              <a:rPr lang="en" sz="1000">
                <a:solidFill>
                  <a:srgbClr val="24292E"/>
                </a:solidFill>
                <a:latin typeface="Consolas"/>
                <a:ea typeface="Consolas"/>
                <a:cs typeface="Consolas"/>
                <a:sym typeface="Consolas"/>
              </a:rPr>
              <a:t>container</a:t>
            </a:r>
            <a:r>
              <a:rPr lang="en" sz="1200">
                <a:solidFill>
                  <a:srgbClr val="24292E"/>
                </a:solidFill>
              </a:rPr>
              <a:t>, </a:t>
            </a:r>
            <a:r>
              <a:rPr lang="en" sz="1000">
                <a:solidFill>
                  <a:srgbClr val="24292E"/>
                </a:solidFill>
                <a:latin typeface="Consolas"/>
                <a:ea typeface="Consolas"/>
                <a:cs typeface="Consolas"/>
                <a:sym typeface="Consolas"/>
              </a:rPr>
              <a:t>row</a:t>
            </a:r>
            <a:r>
              <a:rPr lang="en" sz="1200">
                <a:solidFill>
                  <a:srgbClr val="24292E"/>
                </a:solidFill>
              </a:rPr>
              <a:t>, or </a:t>
            </a:r>
            <a:r>
              <a:rPr lang="en" sz="1000">
                <a:solidFill>
                  <a:srgbClr val="24292E"/>
                </a:solidFill>
                <a:latin typeface="Consolas"/>
                <a:ea typeface="Consolas"/>
                <a:cs typeface="Consolas"/>
                <a:sym typeface="Consolas"/>
              </a:rPr>
              <a:t>col-*</a:t>
            </a:r>
            <a:r>
              <a:rPr lang="en" sz="1200">
                <a:solidFill>
                  <a:srgbClr val="24292E"/>
                </a:solidFill>
              </a:rPr>
              <a:t> (column) classes.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Answer any questions before slacking out the next activity</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bee61140a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bee61140a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4.3</a:t>
            </a:r>
            <a:endParaRPr sz="1200">
              <a:solidFill>
                <a:srgbClr val="24292E"/>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bee61140a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bee61140a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4.3</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bee61140a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bee61140a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4.4</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sz="1200">
              <a:solidFill>
                <a:srgbClr val="24292E"/>
              </a:solidFill>
            </a:endParaRPr>
          </a:p>
          <a:p>
            <a:pPr indent="-304800" lvl="1" marL="914400" rtl="0" algn="l">
              <a:lnSpc>
                <a:spcPct val="115000"/>
              </a:lnSpc>
              <a:spcBef>
                <a:spcPts val="1200"/>
              </a:spcBef>
              <a:spcAft>
                <a:spcPts val="0"/>
              </a:spcAft>
              <a:buClr>
                <a:srgbClr val="24292E"/>
              </a:buClr>
              <a:buSzPts val="1200"/>
              <a:buChar char="○"/>
            </a:pPr>
            <a:r>
              <a:rPr lang="en" sz="1200">
                <a:solidFill>
                  <a:srgbClr val="24292E"/>
                </a:solidFill>
              </a:rPr>
              <a:t>Spend only 20 minutes on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Use the review section as guidance for talking points as you live-code along with the students.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Be sure to take your time and answer all student questions along the way.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Using </a:t>
            </a:r>
            <a:r>
              <a:rPr lang="en" sz="1200">
                <a:solidFill>
                  <a:srgbClr val="0366D6"/>
                </a:solidFill>
                <a:uFill>
                  <a:noFill/>
                </a:uFill>
                <a:hlinkClick r:id="rId2">
                  <a:extLst>
                    <a:ext uri="{A12FA001-AC4F-418D-AE19-62706E023703}">
                      <ahyp:hlinkClr val="tx"/>
                    </a:ext>
                  </a:extLst>
                </a:hlinkClick>
              </a:rPr>
              <a:t>06-Stu_Lorem_Grid_Solved</a:t>
            </a:r>
            <a:r>
              <a:rPr lang="en" sz="1200">
                <a:solidFill>
                  <a:srgbClr val="24292E"/>
                </a:solidFill>
              </a:rPr>
              <a:t>, walk students through the solution to the previous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Note the different size columns we use depending on the portion of the screen we want our content to take up.</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Open inspector and resize your browser window. Ask students why the layout changes when your screen shrinks past a certain size.</a:t>
            </a:r>
            <a:endParaRPr sz="1200">
              <a:solidFill>
                <a:srgbClr val="24292E"/>
              </a:solidFill>
            </a:endParaRPr>
          </a:p>
          <a:p>
            <a:pPr indent="-304800" lvl="2" marL="1371600" rtl="0" algn="l">
              <a:lnSpc>
                <a:spcPct val="115000"/>
              </a:lnSpc>
              <a:spcBef>
                <a:spcPts val="0"/>
              </a:spcBef>
              <a:spcAft>
                <a:spcPts val="0"/>
              </a:spcAft>
              <a:buClr>
                <a:srgbClr val="24292E"/>
              </a:buClr>
              <a:buSzPts val="1200"/>
              <a:buAutoNum type="romanLcPeriod"/>
            </a:pPr>
            <a:r>
              <a:rPr lang="en" sz="1200">
                <a:solidFill>
                  <a:srgbClr val="24292E"/>
                </a:solidFill>
              </a:rPr>
              <a:t>Since we used medium sized columns, they each resize into full sized small columns when displayed on a screen smaller than 768px.</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Ask students what technology Bootstrap must be using under the hood to make this work the way it does.</a:t>
            </a:r>
            <a:endParaRPr sz="1200">
              <a:solidFill>
                <a:srgbClr val="24292E"/>
              </a:solidFill>
            </a:endParaRPr>
          </a:p>
          <a:p>
            <a:pPr indent="-304800" lvl="2" marL="1371600" rtl="0" algn="l">
              <a:lnSpc>
                <a:spcPct val="115000"/>
              </a:lnSpc>
              <a:spcBef>
                <a:spcPts val="0"/>
              </a:spcBef>
              <a:spcAft>
                <a:spcPts val="0"/>
              </a:spcAft>
              <a:buClr>
                <a:srgbClr val="24292E"/>
              </a:buClr>
              <a:buSzPts val="1200"/>
              <a:buAutoNum type="romanLcPeriod"/>
            </a:pPr>
            <a:r>
              <a:rPr lang="en" sz="1200">
                <a:solidFill>
                  <a:srgbClr val="24292E"/>
                </a:solidFill>
              </a:rPr>
              <a:t>Media Queries, 768px is the breakpoint Bootstrap set for this size column. On any screen size lower than this, all medium columns go full-wide by default.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Ask students what we would do if we wanted the columns to go half-wide when the screen was at a "small" screen size.</a:t>
            </a:r>
            <a:endParaRPr sz="1200">
              <a:solidFill>
                <a:srgbClr val="24292E"/>
              </a:solidFill>
            </a:endParaRPr>
          </a:p>
          <a:p>
            <a:pPr indent="-304800" lvl="2" marL="1371600" rtl="0" algn="l">
              <a:lnSpc>
                <a:spcPct val="115000"/>
              </a:lnSpc>
              <a:spcBef>
                <a:spcPts val="0"/>
              </a:spcBef>
              <a:spcAft>
                <a:spcPts val="0"/>
              </a:spcAft>
              <a:buClr>
                <a:srgbClr val="24292E"/>
              </a:buClr>
              <a:buSzPts val="1200"/>
              <a:buAutoNum type="romanLcPeriod"/>
            </a:pPr>
            <a:r>
              <a:rPr lang="en" sz="1200">
                <a:solidFill>
                  <a:srgbClr val="24292E"/>
                </a:solidFill>
              </a:rPr>
              <a:t>We'd add on additional Bootstrap classes for small columns, e.g. </a:t>
            </a:r>
            <a:r>
              <a:rPr lang="en" sz="1000">
                <a:solidFill>
                  <a:srgbClr val="24292E"/>
                </a:solidFill>
                <a:latin typeface="Consolas"/>
                <a:ea typeface="Consolas"/>
                <a:cs typeface="Consolas"/>
                <a:sym typeface="Consolas"/>
              </a:rPr>
              <a:t>&lt;div class="col-sm-6 col-md-3"&gt;...</a:t>
            </a:r>
            <a:endParaRPr sz="1000">
              <a:solidFill>
                <a:srgbClr val="24292E"/>
              </a:solidFill>
              <a:latin typeface="Consolas"/>
              <a:ea typeface="Consolas"/>
              <a:cs typeface="Consolas"/>
              <a:sym typeface="Consolas"/>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We'll have a demonstration of different column sizes a little later today, but make sure students otherwise have a basic understanding the Bootstrap grid and answer any further questions before going on break.</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bee61140a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bee61140a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24292E"/>
                </a:solidFill>
                <a:highlight>
                  <a:srgbClr val="FFFFFF"/>
                </a:highlight>
              </a:rPr>
              <a:t>⏰  3-Hour Adjustment: Break will be 15 minutes. - </a:t>
            </a:r>
            <a:r>
              <a:rPr lang="en"/>
              <a:t>In case need it start the countdown from 25:00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bee61140a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bee61140a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sz="1200">
              <a:solidFill>
                <a:srgbClr val="24292E"/>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bee61140a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bee61140a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b="1">
              <a:solidFill>
                <a:schemeClr val="dk1"/>
              </a:solidFill>
            </a:endParaRPr>
          </a:p>
          <a:p>
            <a:pPr indent="0" lvl="0" marL="0" rtl="0" algn="l">
              <a:spcBef>
                <a:spcPts val="0"/>
              </a:spcBef>
              <a:spcAft>
                <a:spcPts val="0"/>
              </a:spcAft>
              <a:buNone/>
            </a:pPr>
            <a:r>
              <a:rPr b="1" lang="en">
                <a:solidFill>
                  <a:srgbClr val="FF0000"/>
                </a:solidFill>
                <a:highlight>
                  <a:srgbClr val="FFFFFF"/>
                </a:highlight>
                <a:latin typeface="Roboto"/>
                <a:ea typeface="Roboto"/>
                <a:cs typeface="Roboto"/>
                <a:sym typeface="Roboto"/>
              </a:rPr>
              <a:t>SLACK  </a:t>
            </a:r>
            <a:r>
              <a:rPr lang="en" sz="1400">
                <a:solidFill>
                  <a:srgbClr val="0366D6"/>
                </a:solidFill>
                <a:highlight>
                  <a:srgbClr val="FFFFFF"/>
                </a:highlight>
                <a:uFill>
                  <a:noFill/>
                </a:uFill>
                <a:latin typeface="Roboto"/>
                <a:ea typeface="Roboto"/>
                <a:cs typeface="Roboto"/>
                <a:sym typeface="Roboto"/>
                <a:hlinkClick r:id="rId2">
                  <a:extLst>
                    <a:ext uri="{A12FA001-AC4F-418D-AE19-62706E023703}">
                      <ahyp:hlinkClr val="tx"/>
                    </a:ext>
                  </a:extLst>
                </a:hlinkClick>
              </a:rPr>
              <a:t>http://getbootstrap.com/components/</a:t>
            </a:r>
            <a:endParaRPr sz="1400">
              <a:solidFill>
                <a:srgbClr val="0366D6"/>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bee61140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bee61140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sz="1200">
              <a:solidFill>
                <a:srgbClr val="24292E"/>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8bee61140a_0_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8bee61140a_0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a:t>
            </a:r>
            <a:r>
              <a:rPr b="1" lang="en"/>
              <a:t>.2 -  </a:t>
            </a:r>
            <a:r>
              <a:rPr b="1" lang="en">
                <a:solidFill>
                  <a:srgbClr val="FF0000"/>
                </a:solidFill>
              </a:rPr>
              <a:t>leave this slide while discussion is on!! </a:t>
            </a:r>
            <a:endParaRPr b="1"/>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Call on a few groups and have them tell you some of the different Bootstrap components they discovered.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the </a:t>
            </a:r>
            <a:r>
              <a:rPr lang="en" sz="1200">
                <a:solidFill>
                  <a:srgbClr val="0366D6"/>
                </a:solidFill>
                <a:uFill>
                  <a:noFill/>
                </a:uFill>
                <a:hlinkClick r:id="rId2">
                  <a:extLst>
                    <a:ext uri="{A12FA001-AC4F-418D-AE19-62706E023703}">
                      <ahyp:hlinkClr val="tx"/>
                    </a:ext>
                  </a:extLst>
                </a:hlinkClick>
              </a:rPr>
              <a:t>Bootstrap Components Docs</a:t>
            </a:r>
            <a:r>
              <a:rPr lang="en" sz="1200">
                <a:solidFill>
                  <a:srgbClr val="24292E"/>
                </a:solidFill>
              </a:rPr>
              <a:t> and scroll down to a few of them as they're called out.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Inform students that Bootstrap's documentation encourages copying and pasting. Assure them that there's nothing wrong with this. There isn't much benefit in memorizing a Bootstrap component when we can easily copy/paste the code from their website.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components need to be placed inside a column in order to span the whole page.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to the class that at times we will need to modify the snippets we copy from Bootstrap's website. The Bootstrap navbar for example. With these, we'll remove any links or drop-down we aren't going to be using before we fill the remaining ones in with our information.</a:t>
            </a:r>
            <a:endParaRPr b="1"/>
          </a:p>
          <a:p>
            <a:pPr indent="0" lvl="0" marL="0" rtl="0" algn="l">
              <a:spcBef>
                <a:spcPts val="1200"/>
              </a:spcBef>
              <a:spcAft>
                <a:spcPts val="0"/>
              </a:spcAft>
              <a:buNone/>
            </a:pPr>
            <a:r>
              <a:rPr b="1" lang="en" sz="800">
                <a:solidFill>
                  <a:schemeClr val="dk1"/>
                </a:solidFill>
              </a:rPr>
              <a:t>Shutterstock_1124816231</a:t>
            </a:r>
            <a:endParaRPr b="1" sz="800">
              <a:solidFill>
                <a:schemeClr val="dk1"/>
              </a:solidFill>
            </a:endParaRPr>
          </a:p>
          <a:p>
            <a:pPr indent="0" lvl="0" marL="0" rtl="0" algn="l">
              <a:lnSpc>
                <a:spcPct val="115000"/>
              </a:lnSpc>
              <a:spcBef>
                <a:spcPts val="600"/>
              </a:spcBef>
              <a:spcAft>
                <a:spcPts val="1200"/>
              </a:spcAft>
              <a:buNone/>
            </a:pPr>
            <a:r>
              <a:t/>
            </a:r>
            <a:endParaRPr sz="1200">
              <a:solidFill>
                <a:srgbClr val="24292E"/>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bee61140a_0_3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bee61140a_0_3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6.1</a:t>
            </a:r>
            <a:endParaRPr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bee61140a_0_3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bee61140a_0_3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a:t>
            </a:r>
            <a:r>
              <a:rPr b="1" lang="en">
                <a:solidFill>
                  <a:schemeClr val="dk1"/>
                </a:solidFill>
              </a:rPr>
              <a:t>.1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Inform students that so far we've just used the medium sized Bootstrap columns. These are designed primarily for medium-sized screens such as a laptop or large tablet screens. These are what we'll use most often, but we can also take advantage of large, small, and extra small columns.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your browser to the </a:t>
            </a:r>
            <a:r>
              <a:rPr lang="en" sz="1200">
                <a:solidFill>
                  <a:srgbClr val="0366D6"/>
                </a:solidFill>
                <a:uFill>
                  <a:noFill/>
                </a:uFill>
                <a:hlinkClick r:id="rId2">
                  <a:extLst>
                    <a:ext uri="{A12FA001-AC4F-418D-AE19-62706E023703}">
                      <ahyp:hlinkClr val="tx"/>
                    </a:ext>
                  </a:extLst>
                </a:hlinkClick>
              </a:rPr>
              <a:t>Bootstrap Grid Docs</a:t>
            </a:r>
            <a:r>
              <a:rPr lang="en" sz="1200">
                <a:solidFill>
                  <a:srgbClr val="24292E"/>
                </a:solidFill>
              </a:rPr>
              <a:t> and resize your browser window to show students how the medium sized columns fill up the entire width of the container as the screen shrinks.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Also point out how extra small columns don't change at all when the screen shrinks.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to students that we can combine different types of columns to have our layout behave the way we want on different screen sizes.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3">
                  <a:extLst>
                    <a:ext uri="{A12FA001-AC4F-418D-AE19-62706E023703}">
                      <ahyp:hlinkClr val="tx"/>
                    </a:ext>
                  </a:extLst>
                </a:hlinkClick>
              </a:rPr>
              <a:t>Responsive Cols</a:t>
            </a:r>
            <a:r>
              <a:rPr lang="en" sz="1200">
                <a:solidFill>
                  <a:srgbClr val="24292E"/>
                </a:solidFill>
              </a:rPr>
              <a:t> and demo this to the class.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Resize your browser window to demonstrate to students how the columns resize according to to the device width.</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Once more, ask students how it's possible for these columns to resize themselves on different screen sizes.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Media queries! Bootstrap uses media queries at various breakpoints to determine how large each column should be at each screen size.</a:t>
            </a:r>
            <a:endParaRPr sz="1200">
              <a:solidFill>
                <a:srgbClr val="24292E"/>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bee61140a_0_3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bee61140a_0_3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6.2</a:t>
            </a:r>
            <a:endParaRPr sz="1200">
              <a:solidFill>
                <a:srgbClr val="24292E"/>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8bee61140a_0_3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8bee61140a_0_3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6.2</a:t>
            </a:r>
            <a:endParaRPr b="1">
              <a:solidFill>
                <a:schemeClr val="dk1"/>
              </a:solidFill>
            </a:endParaRPr>
          </a:p>
          <a:p>
            <a:pPr indent="0" lvl="0" marL="0" rtl="0" algn="l">
              <a:spcBef>
                <a:spcPts val="0"/>
              </a:spcBef>
              <a:spcAft>
                <a:spcPts val="0"/>
              </a:spcAft>
              <a:buNone/>
            </a:pPr>
            <a:r>
              <a:rPr b="1" lang="en">
                <a:solidFill>
                  <a:srgbClr val="FF0000"/>
                </a:solidFill>
                <a:highlight>
                  <a:srgbClr val="FFFFFF"/>
                </a:highlight>
                <a:latin typeface="Roboto"/>
                <a:ea typeface="Roboto"/>
                <a:cs typeface="Roboto"/>
                <a:sym typeface="Roboto"/>
              </a:rPr>
              <a:t>SLACK  </a:t>
            </a:r>
            <a:r>
              <a:rPr lang="en" sz="1400">
                <a:solidFill>
                  <a:srgbClr val="0366D6"/>
                </a:solidFill>
                <a:highlight>
                  <a:srgbClr val="FFFFFF"/>
                </a:highlight>
                <a:uFill>
                  <a:noFill/>
                </a:uFill>
                <a:latin typeface="Roboto"/>
                <a:ea typeface="Roboto"/>
                <a:cs typeface="Roboto"/>
                <a:sym typeface="Roboto"/>
                <a:hlinkClick r:id="rId2">
                  <a:extLst>
                    <a:ext uri="{A12FA001-AC4F-418D-AE19-62706E023703}">
                      <ahyp:hlinkClr val="tx"/>
                    </a:ext>
                  </a:extLst>
                </a:hlinkClick>
              </a:rPr>
              <a:t>http://getbootstrap.com/components/</a:t>
            </a:r>
            <a:endParaRPr sz="1400">
              <a:solidFill>
                <a:srgbClr val="0366D6"/>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bee61140a_0_3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bee61140a_0_3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8bee61140a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bee61140a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bee61140a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bee61140a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b="1" sz="1200"/>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the </a:t>
            </a:r>
            <a:r>
              <a:rPr lang="en" sz="1200">
                <a:solidFill>
                  <a:srgbClr val="0366D6"/>
                </a:solidFill>
                <a:uFill>
                  <a:noFill/>
                </a:uFill>
                <a:hlinkClick r:id="rId2">
                  <a:extLst>
                    <a:ext uri="{A12FA001-AC4F-418D-AE19-62706E023703}">
                      <ahyp:hlinkClr val="tx"/>
                    </a:ext>
                  </a:extLst>
                </a:hlinkClick>
              </a:rPr>
              <a:t>01-Stu_Review_Activity_Solved</a:t>
            </a:r>
            <a:r>
              <a:rPr lang="en" sz="1200">
                <a:solidFill>
                  <a:srgbClr val="24292E"/>
                </a:solidFill>
              </a:rPr>
              <a:t> folder and walk the class through each piece of the code in styles.css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Navigate to the CSS, the HTML, and the rendered document in your web browser as you're explaining this.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Point out how since we included a </a:t>
            </a:r>
            <a:r>
              <a:rPr lang="en" sz="1000">
                <a:solidFill>
                  <a:srgbClr val="24292E"/>
                </a:solidFill>
                <a:latin typeface="Consolas"/>
                <a:ea typeface="Consolas"/>
                <a:cs typeface="Consolas"/>
                <a:sym typeface="Consolas"/>
              </a:rPr>
              <a:t>reset.css file</a:t>
            </a:r>
            <a:r>
              <a:rPr lang="en" sz="1200">
                <a:solidFill>
                  <a:srgbClr val="24292E"/>
                </a:solidFill>
              </a:rPr>
              <a:t>, we need to specify what sizes our </a:t>
            </a:r>
            <a:r>
              <a:rPr lang="en" sz="1000">
                <a:solidFill>
                  <a:srgbClr val="24292E"/>
                </a:solidFill>
                <a:latin typeface="Consolas"/>
                <a:ea typeface="Consolas"/>
                <a:cs typeface="Consolas"/>
                <a:sym typeface="Consolas"/>
              </a:rPr>
              <a:t>h1</a:t>
            </a:r>
            <a:r>
              <a:rPr lang="en" sz="1200">
                <a:solidFill>
                  <a:srgbClr val="24292E"/>
                </a:solidFill>
              </a:rPr>
              <a:t> tags should be. Otherwise, they'll all be the same size.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Point out how we target the </a:t>
            </a:r>
            <a:r>
              <a:rPr lang="en" sz="1000">
                <a:solidFill>
                  <a:srgbClr val="24292E"/>
                </a:solidFill>
                <a:latin typeface="Consolas"/>
                <a:ea typeface="Consolas"/>
                <a:cs typeface="Consolas"/>
                <a:sym typeface="Consolas"/>
              </a:rPr>
              <a:t>li</a:t>
            </a:r>
            <a:r>
              <a:rPr lang="en" sz="1200">
                <a:solidFill>
                  <a:srgbClr val="24292E"/>
                </a:solidFill>
              </a:rPr>
              <a:t> inside of the navbar, and we give our header a fixed height, some padding, and a background color.</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Be sure to point out how we target the h1 tag inside of the header here.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Finally, show students how we can give each post some margin to create separation between posts. In this case, we could have used padding as well and gotten seemingly the same result, although margin and padding are different.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Test your student's understanding by asking the following: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"Say I'm sitting in a car. I want the car to be an analogy for the box model. Say I'm the content - what would be the equivalent of the padding?"</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The car interior is the padding. It's the space around me, but still inside the car.</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"Using the same analogy, where my car is an HTML element, I am the content, and my car's interior is the padding, what's the border?</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The border is the outer surface of the car.</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"Using the same analogy, where my car is an HTML element, I am the content, my car's interior is the padding, and the surface of my car is the border, what is the margin?</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The margin is the space put between the surface of the car and all the things around it.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Take a moment to answer any additional questions. Let students know that it's okay if they took a different approach to solving this problem. As in most things when it comes to programming, there are multiple ways to achieve the same result.</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bee61140a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bee61140a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bee61140a_0_3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bee61140a_0_3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Inform students that because HTML and CSS won't throw errors when we do something wrong, they can be tricky to debug. One of the tools we use to accomplish this is Chrome Devtools.</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Students should have been given a brief introduction to Chrome Devtools earlier in the week, but remind them that it's a set of web authoring and debugging tools built into Google Chrome.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We can open Chrome Devtools with </a:t>
            </a:r>
            <a:r>
              <a:rPr lang="en" sz="1000">
                <a:solidFill>
                  <a:srgbClr val="24292E"/>
                </a:solidFill>
                <a:highlight>
                  <a:srgbClr val="FFFFFF"/>
                </a:highlight>
                <a:latin typeface="Consolas"/>
                <a:ea typeface="Consolas"/>
                <a:cs typeface="Consolas"/>
                <a:sym typeface="Consolas"/>
              </a:rPr>
              <a:t>Cmd + Option + I</a:t>
            </a:r>
            <a:r>
              <a:rPr lang="en" sz="1200">
                <a:solidFill>
                  <a:srgbClr val="24292E"/>
                </a:solidFill>
                <a:highlight>
                  <a:srgbClr val="FFFFFF"/>
                </a:highlight>
              </a:rPr>
              <a:t> on a Mac and </a:t>
            </a:r>
            <a:r>
              <a:rPr lang="en" sz="1000">
                <a:solidFill>
                  <a:srgbClr val="24292E"/>
                </a:solidFill>
                <a:highlight>
                  <a:srgbClr val="FFFFFF"/>
                </a:highlight>
                <a:latin typeface="Consolas"/>
                <a:ea typeface="Consolas"/>
                <a:cs typeface="Consolas"/>
                <a:sym typeface="Consolas"/>
              </a:rPr>
              <a:t>Ctrl + Shift + I</a:t>
            </a:r>
            <a:r>
              <a:rPr lang="en" sz="1200">
                <a:solidFill>
                  <a:srgbClr val="24292E"/>
                </a:solidFill>
                <a:highlight>
                  <a:srgbClr val="FFFFFF"/>
                </a:highlight>
              </a:rPr>
              <a:t> on a PC. Alternatively, we can right click anywhere on a web page and click the </a:t>
            </a:r>
            <a:r>
              <a:rPr lang="en" sz="1000">
                <a:solidFill>
                  <a:srgbClr val="24292E"/>
                </a:solidFill>
                <a:highlight>
                  <a:srgbClr val="FFFFFF"/>
                </a:highlight>
                <a:latin typeface="Consolas"/>
                <a:ea typeface="Consolas"/>
                <a:cs typeface="Consolas"/>
                <a:sym typeface="Consolas"/>
              </a:rPr>
              <a:t>inspect</a:t>
            </a:r>
            <a:r>
              <a:rPr lang="en" sz="1200">
                <a:solidFill>
                  <a:srgbClr val="24292E"/>
                </a:solidFill>
                <a:highlight>
                  <a:srgbClr val="FFFFFF"/>
                </a:highlight>
              </a:rPr>
              <a:t> option to bring up Chrome Devtools.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Devtools gives us a few different options, including the ability to see incoming and outgoing network requests, debug JavaScript, manage client-side storage (cookies, local storage, sessions).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For now the only feature we're concerned with is the ability to inspect our HTML elements and CSS.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Demonstrate this with a website of your choice for students. Show students how when we navigate to the </a:t>
            </a:r>
            <a:r>
              <a:rPr lang="en" sz="1000">
                <a:solidFill>
                  <a:srgbClr val="24292E"/>
                </a:solidFill>
                <a:latin typeface="Consolas"/>
                <a:ea typeface="Consolas"/>
                <a:cs typeface="Consolas"/>
                <a:sym typeface="Consolas"/>
              </a:rPr>
              <a:t>Elements</a:t>
            </a:r>
            <a:r>
              <a:rPr lang="en" sz="1200">
                <a:solidFill>
                  <a:srgbClr val="24292E"/>
                </a:solidFill>
              </a:rPr>
              <a:t> tab, we can see all of the rendered HTML, as well as any CSS applied to each element in the right sidebar.</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Show students how we can change the text inside of the HTML here by changing the values inside the element inspector inside Chrome Dev Tools. Also, modify some of the CSS values in the right sidebar of the element inspector.</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alphaLcPeriod"/>
            </a:pPr>
            <a:r>
              <a:rPr lang="en" sz="1200">
                <a:solidFill>
                  <a:srgbClr val="24292E"/>
                </a:solidFill>
              </a:rPr>
              <a:t>Once you've made a few changes, refresh the page and show students how those changes have cleared.</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alphaLcPeriod"/>
            </a:pPr>
            <a:r>
              <a:rPr lang="en" sz="1200">
                <a:solidFill>
                  <a:srgbClr val="24292E"/>
                </a:solidFill>
              </a:rPr>
              <a:t>Inform students that these changes were client side only. In other words, we only affected how the website looked on our computers.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Inform students that we can make changes locally to our HTML and CSS files using Chrome Devtools, and then copy/paste those changes into our actual HTML and CSS files when we're satisfied. We can test changes quickly without having to refresh our browser or edit our actual document right away if we're unsure about making a change.</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alphaLcPeriod"/>
            </a:pPr>
            <a:r>
              <a:rPr lang="en" sz="1200">
                <a:solidFill>
                  <a:srgbClr val="24292E"/>
                </a:solidFill>
              </a:rPr>
              <a:t>This is great for debugging CSS styles, as we can see if the styles we're trying to apply are being overridden by another style. We can also see the default styles applied to a web page by the web browser.</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We can use the element inspector to learn how to implement something we see on another website into our own. For example, if we visited a web page and liked its style of buttons, we could inspect those buttons and see the exact CSS being applied to make it look that way.</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bee61140a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bee61140a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sz="1200">
              <a:solidFill>
                <a:srgbClr val="24292E"/>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bee61140a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bee61140a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60" name="Shape 60"/>
        <p:cNvGrpSpPr/>
        <p:nvPr/>
      </p:nvGrpSpPr>
      <p:grpSpPr>
        <a:xfrm>
          <a:off x="0" y="0"/>
          <a:ext cx="0" cy="0"/>
          <a:chOff x="0" y="0"/>
          <a:chExt cx="0" cy="0"/>
        </a:xfrm>
      </p:grpSpPr>
      <p:sp>
        <p:nvSpPr>
          <p:cNvPr id="61" name="Google Shape;61;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63" name="Google Shape;63;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 name="Google Shape;64;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 name="Google Shape;65;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 name="Google Shape;66;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7" name="Google Shape;67;p1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70" name="Google Shape;70;p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72" name="Google Shape;72;p1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75" name="Google Shape;75;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77" name="Google Shape;77;p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8" name="Google Shape;78;p1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79" name="Shape 79"/>
        <p:cNvGrpSpPr/>
        <p:nvPr/>
      </p:nvGrpSpPr>
      <p:grpSpPr>
        <a:xfrm>
          <a:off x="0" y="0"/>
          <a:ext cx="0" cy="0"/>
          <a:chOff x="0" y="0"/>
          <a:chExt cx="0" cy="0"/>
        </a:xfrm>
      </p:grpSpPr>
      <p:pic>
        <p:nvPicPr>
          <p:cNvPr id="80" name="Google Shape;8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 name="Google Shape;81;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3" name="Google Shape;83;p16"/>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84" name="Google Shape;84;p16"/>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7" name="Google Shape;87;p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91" name="Google Shape;91;p17"/>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2" name="Google Shape;92;p1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94" name="Shape 94"/>
        <p:cNvGrpSpPr/>
        <p:nvPr/>
      </p:nvGrpSpPr>
      <p:grpSpPr>
        <a:xfrm>
          <a:off x="0" y="0"/>
          <a:ext cx="0" cy="0"/>
          <a:chOff x="0" y="0"/>
          <a:chExt cx="0" cy="0"/>
        </a:xfrm>
      </p:grpSpPr>
      <p:pic>
        <p:nvPicPr>
          <p:cNvPr id="95" name="Google Shape;95;p18"/>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96" name="Google Shape;96;p18"/>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97" name="Google Shape;97;p18"/>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98" name="Google Shape;9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2" name="Google Shape;102;p1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3" name="Google Shape;103;p1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hyperlink" Target="https://developer.mozilla.org/en-US/docs/Web/HTML" TargetMode="External"/><Relationship Id="rId10" Type="http://schemas.openxmlformats.org/officeDocument/2006/relationships/hyperlink" Target="https://developer.mozilla.org/en-US/docs/Web/HTML/Element/source" TargetMode="External"/><Relationship Id="rId13" Type="http://schemas.openxmlformats.org/officeDocument/2006/relationships/hyperlink" Target="https://developer.mozilla.org/en-US/docs/Web/API/Window/matchMedia" TargetMode="External"/><Relationship Id="rId12" Type="http://schemas.openxmlformats.org/officeDocument/2006/relationships/hyperlink" Target="https://developer.mozilla.org/en-US/docs/Web/CSS/Media_Queries/Testing_media_queries" TargetMode="External"/><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developer.mozilla.org/en-US/docs/Glossary/viewport" TargetMode="External"/><Relationship Id="rId4" Type="http://schemas.openxmlformats.org/officeDocument/2006/relationships/hyperlink" Target="https://developer.mozilla.org/en-US/docs/Web/CSS" TargetMode="External"/><Relationship Id="rId9" Type="http://schemas.openxmlformats.org/officeDocument/2006/relationships/hyperlink" Target="https://developer.mozilla.org/en-US/docs/Web/HTML/Element/link" TargetMode="External"/><Relationship Id="rId15" Type="http://schemas.openxmlformats.org/officeDocument/2006/relationships/hyperlink" Target="https://developer.mozilla.org/en-US/docs/Web/JavaScript" TargetMode="External"/><Relationship Id="rId14" Type="http://schemas.openxmlformats.org/officeDocument/2006/relationships/hyperlink" Target="https://developer.mozilla.org/en-US/docs/Web/API/MediaQueryList/addListener" TargetMode="External"/><Relationship Id="rId5" Type="http://schemas.openxmlformats.org/officeDocument/2006/relationships/hyperlink" Target="https://developer.mozilla.org/en-US/docs/Web/CSS/@media" TargetMode="External"/><Relationship Id="rId6" Type="http://schemas.openxmlformats.org/officeDocument/2006/relationships/hyperlink" Target="https://developer.mozilla.org/en-US/docs/Web/CSS/@import" TargetMode="External"/><Relationship Id="rId7" Type="http://schemas.openxmlformats.org/officeDocument/2006/relationships/hyperlink" Target="https://developer.mozilla.org/en-US/docs/Web/CSS/At-rule" TargetMode="External"/><Relationship Id="rId8" Type="http://schemas.openxmlformats.org/officeDocument/2006/relationships/hyperlink" Target="https://developer.mozilla.org/en-US/docs/Web/HTML/Element/styl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github.com/coding-boot-camp/DataViz-Lesson-Plans/blob/master/01-Lesson-Plans/11-Web/3/Activities/04-Stu_MediaQueries/Unsolved" TargetMode="External"/><Relationship Id="rId4" Type="http://schemas.openxmlformats.org/officeDocument/2006/relationships/hyperlink" Target="https://developer.mozilla.org/en-US/docs/Web/CSS/Media_Queries/Using_media_queries" TargetMode="External"/><Relationship Id="rId5" Type="http://schemas.openxmlformats.org/officeDocument/2006/relationships/hyperlink" Target="https://developer.mozilla.org/en-US/docs/Web/HTML/Element/select" TargetMode="External"/><Relationship Id="rId6" Type="http://schemas.openxmlformats.org/officeDocument/2006/relationships/hyperlink" Target="https://developer.mozilla.org/en-US/docs/Web/CSS/visibility" TargetMode="External"/><Relationship Id="rId7" Type="http://schemas.openxmlformats.org/officeDocument/2006/relationships/image" Target="../media/image1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github.com/coding-boot-camp/DataViz-Lesson-Plans/blob/master/01-Lesson-Plans/11-Web/3/Activities/06-Stu_LoremGrid/Images/04-Lorem-Grid.png" TargetMode="External"/><Relationship Id="rId4" Type="http://schemas.openxmlformats.org/officeDocument/2006/relationships/hyperlink" Target="https://github.com/coding-boot-camp/DataViz-Lesson-Plans/blob/master/01-Lesson-Plans/11-Web/3/Activities/06-Stu_LoremGrid/Images" TargetMode="External"/><Relationship Id="rId5" Type="http://schemas.openxmlformats.org/officeDocument/2006/relationships/hyperlink" Target="http://www.lipsum.com/" TargetMode="External"/><Relationship Id="rId6" Type="http://schemas.openxmlformats.org/officeDocument/2006/relationships/hyperlink" Target="http://getbootstrap.com/css/#grid" TargetMode="External"/><Relationship Id="rId7" Type="http://schemas.openxmlformats.org/officeDocument/2006/relationships/image" Target="../media/image1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hyperlink" Target="http://www.youtube.com/watch?v=PyqcNX0NO_E" TargetMode="External"/><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getbootstrap.com/componen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s://github.com/" TargetMode="External"/><Relationship Id="rId4" Type="http://schemas.openxmlformats.org/officeDocument/2006/relationships/hyperlink" Target="http://stackoverflow.com/" TargetMode="External"/><Relationship Id="rId5" Type="http://schemas.openxmlformats.org/officeDocument/2006/relationships/hyperlink" Target="https://twitter.com/" TargetMode="External"/><Relationship Id="rId6" Type="http://schemas.openxmlformats.org/officeDocument/2006/relationships/hyperlink" Target="https://www.amazon.com/" TargetMode="External"/><Relationship Id="rId7" Type="http://schemas.openxmlformats.org/officeDocument/2006/relationships/hyperlink" Target="https://www.microsoft.com/en-u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github.com/coding-boot-camp/DataViz-Lesson-Plans/blob/master/01-Lesson-Plans/11-Web/3/Activities/01-Stu_ReviewActivity/Unsolved" TargetMode="External"/><Relationship Id="rId4" Type="http://schemas.openxmlformats.org/officeDocument/2006/relationships/hyperlink" Target="https://github.com/coding-boot-camp/DataViz-Lesson-Plans/tree/master/01-Lesson-Plans/11-Web" TargetMode="External"/><Relationship Id="rId9" Type="http://schemas.openxmlformats.org/officeDocument/2006/relationships/image" Target="../media/image1.png"/><Relationship Id="rId5" Type="http://schemas.openxmlformats.org/officeDocument/2006/relationships/hyperlink" Target="https://github.com/coding-boot-camp/DataViz-Lesson-Plans/tree/master/01-Lesson-Plans/11-Web/3" TargetMode="External"/><Relationship Id="rId6" Type="http://schemas.openxmlformats.org/officeDocument/2006/relationships/hyperlink" Target="https://github.com/coding-boot-camp/DataViz-Lesson-Plans/tree/master/01-Lesson-Plans/11-Web/3/Activities" TargetMode="External"/><Relationship Id="rId7" Type="http://schemas.openxmlformats.org/officeDocument/2006/relationships/hyperlink" Target="https://github.com/coding-boot-camp/DataViz-Lesson-Plans/tree/master/01-Lesson-Plans/11-Web/3/Activities/01-Stu_ReviewActivity" TargetMode="External"/><Relationship Id="rId8" Type="http://schemas.openxmlformats.org/officeDocument/2006/relationships/hyperlink" Target="https://github.com/coding-boot-camp/DataViz-Lesson-Plans/blob/master/01-Lesson-Plans/11-Web/3/Activities/01-Stu_ReviewActivity/Images/01-CSS-Review.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www.google.com/chrome/"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Clr>
                <a:schemeClr val="dk1"/>
              </a:buClr>
              <a:buSzPts val="1100"/>
              <a:buFont typeface="Arial"/>
              <a:buNone/>
            </a:pPr>
            <a:r>
              <a:rPr lang="en"/>
              <a:t>Bootstrap</a:t>
            </a:r>
            <a:endParaRPr/>
          </a:p>
          <a:p>
            <a:pPr indent="0" lvl="0" marL="0" rtl="0" algn="l">
              <a:spcBef>
                <a:spcPts val="0"/>
              </a:spcBef>
              <a:spcAft>
                <a:spcPts val="0"/>
              </a:spcAft>
              <a:buNone/>
            </a:pPr>
            <a:r>
              <a:t/>
            </a:r>
            <a:endParaRPr/>
          </a:p>
        </p:txBody>
      </p:sp>
      <p:sp>
        <p:nvSpPr>
          <p:cNvPr id="109" name="Google Shape;109;p20"/>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sz="1400">
                <a:solidFill>
                  <a:schemeClr val="lt1"/>
                </a:solidFill>
              </a:rPr>
              <a:t>Lesson 11.3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91" name="Google Shape;191;p3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Introduce Media Queries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Introduce Media Queries</a:t>
            </a:r>
            <a:endParaRPr b="1" sz="2600">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97" name="Google Shape;197;p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98" name="Google Shape;198;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31"/>
          <p:cNvSpPr txBox="1"/>
          <p:nvPr/>
        </p:nvSpPr>
        <p:spPr>
          <a:xfrm>
            <a:off x="358100" y="816150"/>
            <a:ext cx="8593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333333"/>
                </a:solidFill>
                <a:highlight>
                  <a:srgbClr val="FFFFFF"/>
                </a:highlight>
                <a:latin typeface="Roboto"/>
                <a:ea typeface="Roboto"/>
                <a:cs typeface="Roboto"/>
                <a:sym typeface="Roboto"/>
              </a:rPr>
              <a:t>Media queries</a:t>
            </a:r>
            <a:r>
              <a:rPr lang="en">
                <a:solidFill>
                  <a:srgbClr val="333333"/>
                </a:solidFill>
                <a:highlight>
                  <a:srgbClr val="FFFFFF"/>
                </a:highlight>
                <a:latin typeface="Roboto"/>
                <a:ea typeface="Roboto"/>
                <a:cs typeface="Roboto"/>
                <a:sym typeface="Roboto"/>
              </a:rPr>
              <a:t> are useful when you want to modify your site or app depending on a device's general type (such as print vs. screen) or specific characteristics and parameters (such as screen resolution or browser </a:t>
            </a:r>
            <a:r>
              <a:rPr lang="en">
                <a:solidFill>
                  <a:srgbClr val="3D7E9A"/>
                </a:solidFill>
                <a:highlight>
                  <a:srgbClr val="FFFFFF"/>
                </a:highlight>
                <a:uFill>
                  <a:noFill/>
                </a:uFill>
                <a:latin typeface="Roboto"/>
                <a:ea typeface="Roboto"/>
                <a:cs typeface="Roboto"/>
                <a:sym typeface="Roboto"/>
                <a:hlinkClick r:id="rId3">
                  <a:extLst>
                    <a:ext uri="{A12FA001-AC4F-418D-AE19-62706E023703}">
                      <ahyp:hlinkClr val="tx"/>
                    </a:ext>
                  </a:extLst>
                </a:hlinkClick>
              </a:rPr>
              <a:t>viewport</a:t>
            </a:r>
            <a:r>
              <a:rPr lang="en">
                <a:solidFill>
                  <a:srgbClr val="333333"/>
                </a:solidFill>
                <a:highlight>
                  <a:srgbClr val="FFFFFF"/>
                </a:highlight>
                <a:latin typeface="Roboto"/>
                <a:ea typeface="Roboto"/>
                <a:cs typeface="Roboto"/>
                <a:sym typeface="Roboto"/>
              </a:rPr>
              <a:t> width).</a:t>
            </a:r>
            <a:endParaRPr>
              <a:solidFill>
                <a:srgbClr val="333333"/>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lang="en">
                <a:solidFill>
                  <a:srgbClr val="333333"/>
                </a:solidFill>
                <a:highlight>
                  <a:srgbClr val="FFFFFF"/>
                </a:highlight>
                <a:latin typeface="Roboto"/>
                <a:ea typeface="Roboto"/>
                <a:cs typeface="Roboto"/>
                <a:sym typeface="Roboto"/>
              </a:rPr>
              <a:t>Media queries are used for the following:</a:t>
            </a:r>
            <a:endParaRPr>
              <a:solidFill>
                <a:srgbClr val="333333"/>
              </a:solidFill>
              <a:highlight>
                <a:srgbClr val="FFFFFF"/>
              </a:highlight>
              <a:latin typeface="Roboto"/>
              <a:ea typeface="Roboto"/>
              <a:cs typeface="Roboto"/>
              <a:sym typeface="Roboto"/>
            </a:endParaRPr>
          </a:p>
          <a:p>
            <a:pPr indent="-304800" lvl="0" marL="457200" rtl="0" algn="l">
              <a:lnSpc>
                <a:spcPct val="115000"/>
              </a:lnSpc>
              <a:spcBef>
                <a:spcPts val="1800"/>
              </a:spcBef>
              <a:spcAft>
                <a:spcPts val="0"/>
              </a:spcAft>
              <a:buClr>
                <a:srgbClr val="333333"/>
              </a:buClr>
              <a:buSzPts val="1200"/>
              <a:buChar char="●"/>
            </a:pPr>
            <a:r>
              <a:rPr lang="en">
                <a:solidFill>
                  <a:srgbClr val="333333"/>
                </a:solidFill>
                <a:highlight>
                  <a:srgbClr val="FFFFFF"/>
                </a:highlight>
                <a:latin typeface="Roboto"/>
                <a:ea typeface="Roboto"/>
                <a:cs typeface="Roboto"/>
                <a:sym typeface="Roboto"/>
              </a:rPr>
              <a:t>To conditionally apply styles with the</a:t>
            </a:r>
            <a:r>
              <a:rPr lang="en" sz="1200">
                <a:solidFill>
                  <a:srgbClr val="333333"/>
                </a:solidFill>
                <a:highlight>
                  <a:srgbClr val="FFFFFF"/>
                </a:highlight>
              </a:rPr>
              <a:t> </a:t>
            </a:r>
            <a:r>
              <a:rPr lang="en" sz="1200">
                <a:solidFill>
                  <a:srgbClr val="3D7E9A"/>
                </a:solidFill>
                <a:highlight>
                  <a:srgbClr val="FFFFFF"/>
                </a:highlight>
                <a:uFill>
                  <a:noFill/>
                </a:uFill>
                <a:hlinkClick r:id="rId4">
                  <a:extLst>
                    <a:ext uri="{A12FA001-AC4F-418D-AE19-62706E023703}">
                      <ahyp:hlinkClr val="tx"/>
                    </a:ext>
                  </a:extLst>
                </a:hlinkClick>
              </a:rPr>
              <a:t>CSS</a:t>
            </a:r>
            <a:r>
              <a:rPr lang="en" sz="1200">
                <a:solidFill>
                  <a:srgbClr val="333333"/>
                </a:solidFill>
                <a:highlight>
                  <a:srgbClr val="FFFFFF"/>
                </a:highlight>
              </a:rPr>
              <a:t> </a:t>
            </a:r>
            <a:r>
              <a:rPr lang="en" sz="1200">
                <a:solidFill>
                  <a:srgbClr val="3D7E9A"/>
                </a:solidFill>
                <a:highlight>
                  <a:srgbClr val="FFFFFF"/>
                </a:highlight>
                <a:uFill>
                  <a:noFill/>
                </a:uFill>
                <a:latin typeface="Consolas"/>
                <a:ea typeface="Consolas"/>
                <a:cs typeface="Consolas"/>
                <a:sym typeface="Consolas"/>
                <a:hlinkClick r:id="rId5">
                  <a:extLst>
                    <a:ext uri="{A12FA001-AC4F-418D-AE19-62706E023703}">
                      <ahyp:hlinkClr val="tx"/>
                    </a:ext>
                  </a:extLst>
                </a:hlinkClick>
              </a:rPr>
              <a:t>@media</a:t>
            </a:r>
            <a:r>
              <a:rPr lang="en" sz="1200">
                <a:solidFill>
                  <a:srgbClr val="333333"/>
                </a:solidFill>
                <a:highlight>
                  <a:srgbClr val="FFFFFF"/>
                </a:highlight>
              </a:rPr>
              <a:t> </a:t>
            </a:r>
            <a:r>
              <a:rPr lang="en">
                <a:solidFill>
                  <a:srgbClr val="333333"/>
                </a:solidFill>
                <a:highlight>
                  <a:srgbClr val="FFFFFF"/>
                </a:highlight>
                <a:latin typeface="Roboto"/>
                <a:ea typeface="Roboto"/>
                <a:cs typeface="Roboto"/>
                <a:sym typeface="Roboto"/>
              </a:rPr>
              <a:t>and</a:t>
            </a:r>
            <a:r>
              <a:rPr lang="en" sz="1200">
                <a:solidFill>
                  <a:srgbClr val="333333"/>
                </a:solidFill>
                <a:highlight>
                  <a:srgbClr val="FFFFFF"/>
                </a:highlight>
              </a:rPr>
              <a:t> </a:t>
            </a:r>
            <a:r>
              <a:rPr lang="en" sz="1200">
                <a:solidFill>
                  <a:srgbClr val="3D7E9A"/>
                </a:solidFill>
                <a:highlight>
                  <a:srgbClr val="FFFFFF"/>
                </a:highlight>
                <a:uFill>
                  <a:noFill/>
                </a:uFill>
                <a:latin typeface="Consolas"/>
                <a:ea typeface="Consolas"/>
                <a:cs typeface="Consolas"/>
                <a:sym typeface="Consolas"/>
                <a:hlinkClick r:id="rId6">
                  <a:extLst>
                    <a:ext uri="{A12FA001-AC4F-418D-AE19-62706E023703}">
                      <ahyp:hlinkClr val="tx"/>
                    </a:ext>
                  </a:extLst>
                </a:hlinkClick>
              </a:rPr>
              <a:t>@import</a:t>
            </a:r>
            <a:r>
              <a:rPr lang="en" sz="1200">
                <a:solidFill>
                  <a:srgbClr val="333333"/>
                </a:solidFill>
                <a:highlight>
                  <a:srgbClr val="FFFFFF"/>
                </a:highlight>
              </a:rPr>
              <a:t> </a:t>
            </a:r>
            <a:r>
              <a:rPr lang="en" sz="1200">
                <a:solidFill>
                  <a:srgbClr val="3D7E9A"/>
                </a:solidFill>
                <a:highlight>
                  <a:srgbClr val="FFFFFF"/>
                </a:highlight>
                <a:uFill>
                  <a:noFill/>
                </a:uFill>
                <a:hlinkClick r:id="rId7">
                  <a:extLst>
                    <a:ext uri="{A12FA001-AC4F-418D-AE19-62706E023703}">
                      <ahyp:hlinkClr val="tx"/>
                    </a:ext>
                  </a:extLst>
                </a:hlinkClick>
              </a:rPr>
              <a:t>at-rules.</a:t>
            </a:r>
            <a:endParaRPr sz="1200">
              <a:solidFill>
                <a:srgbClr val="3D7E9A"/>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a:solidFill>
                  <a:srgbClr val="333333"/>
                </a:solidFill>
                <a:highlight>
                  <a:srgbClr val="FFFFFF"/>
                </a:highlight>
                <a:latin typeface="Roboto"/>
                <a:ea typeface="Roboto"/>
                <a:cs typeface="Roboto"/>
                <a:sym typeface="Roboto"/>
              </a:rPr>
              <a:t>To target specific media for the</a:t>
            </a:r>
            <a:r>
              <a:rPr lang="en" sz="1200">
                <a:solidFill>
                  <a:srgbClr val="333333"/>
                </a:solidFill>
                <a:highlight>
                  <a:srgbClr val="FFFFFF"/>
                </a:highlight>
              </a:rPr>
              <a:t> </a:t>
            </a:r>
            <a:r>
              <a:rPr lang="en" sz="1200">
                <a:solidFill>
                  <a:srgbClr val="3D7E9A"/>
                </a:solidFill>
                <a:highlight>
                  <a:srgbClr val="FFFFFF"/>
                </a:highlight>
                <a:uFill>
                  <a:noFill/>
                </a:uFill>
                <a:latin typeface="Consolas"/>
                <a:ea typeface="Consolas"/>
                <a:cs typeface="Consolas"/>
                <a:sym typeface="Consolas"/>
                <a:hlinkClick r:id="rId8">
                  <a:extLst>
                    <a:ext uri="{A12FA001-AC4F-418D-AE19-62706E023703}">
                      <ahyp:hlinkClr val="tx"/>
                    </a:ext>
                  </a:extLst>
                </a:hlinkClick>
              </a:rPr>
              <a:t>&lt;style&gt;</a:t>
            </a:r>
            <a:r>
              <a:rPr lang="en" sz="1200">
                <a:solidFill>
                  <a:srgbClr val="333333"/>
                </a:solidFill>
                <a:highlight>
                  <a:srgbClr val="FFFFFF"/>
                </a:highlight>
              </a:rPr>
              <a:t>, </a:t>
            </a:r>
            <a:r>
              <a:rPr lang="en" sz="1200">
                <a:solidFill>
                  <a:srgbClr val="3D7E9A"/>
                </a:solidFill>
                <a:highlight>
                  <a:srgbClr val="FFFFFF"/>
                </a:highlight>
                <a:uFill>
                  <a:noFill/>
                </a:uFill>
                <a:latin typeface="Consolas"/>
                <a:ea typeface="Consolas"/>
                <a:cs typeface="Consolas"/>
                <a:sym typeface="Consolas"/>
                <a:hlinkClick r:id="rId9">
                  <a:extLst>
                    <a:ext uri="{A12FA001-AC4F-418D-AE19-62706E023703}">
                      <ahyp:hlinkClr val="tx"/>
                    </a:ext>
                  </a:extLst>
                </a:hlinkClick>
              </a:rPr>
              <a:t>&lt;link&gt;</a:t>
            </a:r>
            <a:r>
              <a:rPr lang="en" sz="1200">
                <a:solidFill>
                  <a:srgbClr val="333333"/>
                </a:solidFill>
                <a:highlight>
                  <a:srgbClr val="FFFFFF"/>
                </a:highlight>
              </a:rPr>
              <a:t>, </a:t>
            </a:r>
            <a:r>
              <a:rPr lang="en" sz="1200">
                <a:solidFill>
                  <a:srgbClr val="3D7E9A"/>
                </a:solidFill>
                <a:highlight>
                  <a:srgbClr val="FFFFFF"/>
                </a:highlight>
                <a:uFill>
                  <a:noFill/>
                </a:uFill>
                <a:latin typeface="Consolas"/>
                <a:ea typeface="Consolas"/>
                <a:cs typeface="Consolas"/>
                <a:sym typeface="Consolas"/>
                <a:hlinkClick r:id="rId10">
                  <a:extLst>
                    <a:ext uri="{A12FA001-AC4F-418D-AE19-62706E023703}">
                      <ahyp:hlinkClr val="tx"/>
                    </a:ext>
                  </a:extLst>
                </a:hlinkClick>
              </a:rPr>
              <a:t>&lt;source&gt;</a:t>
            </a:r>
            <a:r>
              <a:rPr lang="en" sz="1200">
                <a:solidFill>
                  <a:srgbClr val="333333"/>
                </a:solidFill>
                <a:highlight>
                  <a:srgbClr val="FFFFFF"/>
                </a:highlight>
              </a:rPr>
              <a:t>,</a:t>
            </a:r>
            <a:r>
              <a:rPr lang="en">
                <a:solidFill>
                  <a:srgbClr val="333333"/>
                </a:solidFill>
                <a:highlight>
                  <a:srgbClr val="FFFFFF"/>
                </a:highlight>
                <a:latin typeface="Roboto"/>
                <a:ea typeface="Roboto"/>
                <a:cs typeface="Roboto"/>
                <a:sym typeface="Roboto"/>
              </a:rPr>
              <a:t> and other</a:t>
            </a:r>
            <a:r>
              <a:rPr lang="en" sz="1200">
                <a:solidFill>
                  <a:srgbClr val="333333"/>
                </a:solidFill>
                <a:highlight>
                  <a:srgbClr val="FFFFFF"/>
                </a:highlight>
              </a:rPr>
              <a:t> </a:t>
            </a:r>
            <a:r>
              <a:rPr lang="en" sz="1200">
                <a:solidFill>
                  <a:srgbClr val="3D7E9A"/>
                </a:solidFill>
                <a:highlight>
                  <a:srgbClr val="FFFFFF"/>
                </a:highlight>
                <a:uFill>
                  <a:noFill/>
                </a:uFill>
                <a:hlinkClick r:id="rId11">
                  <a:extLst>
                    <a:ext uri="{A12FA001-AC4F-418D-AE19-62706E023703}">
                      <ahyp:hlinkClr val="tx"/>
                    </a:ext>
                  </a:extLst>
                </a:hlinkClick>
              </a:rPr>
              <a:t>HTML</a:t>
            </a:r>
            <a:r>
              <a:rPr lang="en" sz="1200">
                <a:solidFill>
                  <a:srgbClr val="333333"/>
                </a:solidFill>
                <a:highlight>
                  <a:srgbClr val="FFFFFF"/>
                </a:highlight>
              </a:rPr>
              <a:t> </a:t>
            </a:r>
            <a:r>
              <a:rPr lang="en">
                <a:solidFill>
                  <a:srgbClr val="333333"/>
                </a:solidFill>
                <a:highlight>
                  <a:srgbClr val="FFFFFF"/>
                </a:highlight>
                <a:latin typeface="Roboto"/>
                <a:ea typeface="Roboto"/>
                <a:cs typeface="Roboto"/>
                <a:sym typeface="Roboto"/>
              </a:rPr>
              <a:t>elements with the media= attribute.</a:t>
            </a:r>
            <a:endParaRPr>
              <a:solidFill>
                <a:srgbClr val="333333"/>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333333"/>
              </a:buClr>
              <a:buSzPts val="1200"/>
              <a:buChar char="●"/>
            </a:pPr>
            <a:r>
              <a:rPr lang="en">
                <a:solidFill>
                  <a:srgbClr val="333333"/>
                </a:solidFill>
                <a:highlight>
                  <a:srgbClr val="FFFFFF"/>
                </a:highlight>
                <a:latin typeface="Roboto"/>
                <a:ea typeface="Roboto"/>
                <a:cs typeface="Roboto"/>
                <a:sym typeface="Roboto"/>
              </a:rPr>
              <a:t>To </a:t>
            </a:r>
            <a:r>
              <a:rPr lang="en">
                <a:solidFill>
                  <a:srgbClr val="3D7E9A"/>
                </a:solidFill>
                <a:highlight>
                  <a:srgbClr val="FFFFFF"/>
                </a:highlight>
                <a:uFill>
                  <a:noFill/>
                </a:uFill>
                <a:latin typeface="Roboto"/>
                <a:ea typeface="Roboto"/>
                <a:cs typeface="Roboto"/>
                <a:sym typeface="Roboto"/>
                <a:hlinkClick r:id="rId12">
                  <a:extLst>
                    <a:ext uri="{A12FA001-AC4F-418D-AE19-62706E023703}">
                      <ahyp:hlinkClr val="tx"/>
                    </a:ext>
                  </a:extLst>
                </a:hlinkClick>
              </a:rPr>
              <a:t>test and monitor media states</a:t>
            </a:r>
            <a:r>
              <a:rPr lang="en">
                <a:solidFill>
                  <a:srgbClr val="333333"/>
                </a:solidFill>
                <a:highlight>
                  <a:srgbClr val="FFFFFF"/>
                </a:highlight>
                <a:latin typeface="Roboto"/>
                <a:ea typeface="Roboto"/>
                <a:cs typeface="Roboto"/>
                <a:sym typeface="Roboto"/>
              </a:rPr>
              <a:t> using the</a:t>
            </a:r>
            <a:r>
              <a:rPr lang="en" sz="1200">
                <a:solidFill>
                  <a:srgbClr val="333333"/>
                </a:solidFill>
                <a:highlight>
                  <a:srgbClr val="FFFFFF"/>
                </a:highlight>
              </a:rPr>
              <a:t> </a:t>
            </a:r>
            <a:r>
              <a:rPr lang="en" sz="1200">
                <a:solidFill>
                  <a:srgbClr val="3D7E9A"/>
                </a:solidFill>
                <a:highlight>
                  <a:srgbClr val="FFFFFF"/>
                </a:highlight>
                <a:uFill>
                  <a:noFill/>
                </a:uFill>
                <a:latin typeface="Consolas"/>
                <a:ea typeface="Consolas"/>
                <a:cs typeface="Consolas"/>
                <a:sym typeface="Consolas"/>
                <a:hlinkClick r:id="rId13">
                  <a:extLst>
                    <a:ext uri="{A12FA001-AC4F-418D-AE19-62706E023703}">
                      <ahyp:hlinkClr val="tx"/>
                    </a:ext>
                  </a:extLst>
                </a:hlinkClick>
              </a:rPr>
              <a:t>Window.matchMedia()</a:t>
            </a:r>
            <a:r>
              <a:rPr lang="en" sz="1200">
                <a:solidFill>
                  <a:srgbClr val="333333"/>
                </a:solidFill>
                <a:highlight>
                  <a:srgbClr val="FFFFFF"/>
                </a:highlight>
              </a:rPr>
              <a:t> </a:t>
            </a:r>
            <a:r>
              <a:rPr lang="en">
                <a:solidFill>
                  <a:srgbClr val="333333"/>
                </a:solidFill>
                <a:highlight>
                  <a:srgbClr val="FFFFFF"/>
                </a:highlight>
                <a:latin typeface="Roboto"/>
                <a:ea typeface="Roboto"/>
                <a:cs typeface="Roboto"/>
                <a:sym typeface="Roboto"/>
              </a:rPr>
              <a:t>and</a:t>
            </a:r>
            <a:r>
              <a:rPr lang="en" sz="1200">
                <a:solidFill>
                  <a:srgbClr val="333333"/>
                </a:solidFill>
                <a:highlight>
                  <a:srgbClr val="FFFFFF"/>
                </a:highlight>
              </a:rPr>
              <a:t> </a:t>
            </a:r>
            <a:r>
              <a:rPr lang="en" sz="1200">
                <a:solidFill>
                  <a:srgbClr val="3D7E9A"/>
                </a:solidFill>
                <a:highlight>
                  <a:srgbClr val="FFFFFF"/>
                </a:highlight>
                <a:uFill>
                  <a:noFill/>
                </a:uFill>
                <a:latin typeface="Consolas"/>
                <a:ea typeface="Consolas"/>
                <a:cs typeface="Consolas"/>
                <a:sym typeface="Consolas"/>
                <a:hlinkClick r:id="rId14">
                  <a:extLst>
                    <a:ext uri="{A12FA001-AC4F-418D-AE19-62706E023703}">
                      <ahyp:hlinkClr val="tx"/>
                    </a:ext>
                  </a:extLst>
                </a:hlinkClick>
              </a:rPr>
              <a:t>MediaQueryList.addListener()</a:t>
            </a:r>
            <a:r>
              <a:rPr lang="en" sz="1200">
                <a:solidFill>
                  <a:srgbClr val="333333"/>
                </a:solidFill>
                <a:highlight>
                  <a:srgbClr val="FFFFFF"/>
                </a:highlight>
              </a:rPr>
              <a:t> </a:t>
            </a:r>
            <a:r>
              <a:rPr lang="en">
                <a:solidFill>
                  <a:srgbClr val="3D7E9A"/>
                </a:solidFill>
                <a:highlight>
                  <a:srgbClr val="FFFFFF"/>
                </a:highlight>
                <a:uFill>
                  <a:noFill/>
                </a:uFill>
                <a:latin typeface="Roboto"/>
                <a:ea typeface="Roboto"/>
                <a:cs typeface="Roboto"/>
                <a:sym typeface="Roboto"/>
                <a:hlinkClick r:id="rId15">
                  <a:extLst>
                    <a:ext uri="{A12FA001-AC4F-418D-AE19-62706E023703}">
                      <ahyp:hlinkClr val="tx"/>
                    </a:ext>
                  </a:extLst>
                </a:hlinkClick>
              </a:rPr>
              <a:t>JavaScript</a:t>
            </a:r>
            <a:r>
              <a:rPr lang="en">
                <a:solidFill>
                  <a:srgbClr val="333333"/>
                </a:solidFill>
                <a:highlight>
                  <a:srgbClr val="FFFFFF"/>
                </a:highlight>
                <a:latin typeface="Roboto"/>
                <a:ea typeface="Roboto"/>
                <a:cs typeface="Roboto"/>
                <a:sym typeface="Roboto"/>
              </a:rPr>
              <a:t> methods.</a:t>
            </a:r>
            <a:endParaRPr>
              <a:solidFill>
                <a:srgbClr val="333333"/>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Introduce Media Queries</a:t>
            </a:r>
            <a:endParaRPr b="1" sz="2600">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205" name="Google Shape;205;p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06" name="Google Shape;206;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32"/>
          <p:cNvSpPr txBox="1"/>
          <p:nvPr/>
        </p:nvSpPr>
        <p:spPr>
          <a:xfrm>
            <a:off x="358100" y="816150"/>
            <a:ext cx="8593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800"/>
              </a:spcAft>
              <a:buNone/>
            </a:pPr>
            <a:r>
              <a:t/>
            </a:r>
            <a:endParaRPr>
              <a:solidFill>
                <a:srgbClr val="333333"/>
              </a:solidFill>
              <a:highlight>
                <a:srgbClr val="FFFFFF"/>
              </a:highlight>
              <a:latin typeface="Roboto"/>
              <a:ea typeface="Roboto"/>
              <a:cs typeface="Roboto"/>
              <a:sym typeface="Roboto"/>
            </a:endParaRPr>
          </a:p>
        </p:txBody>
      </p:sp>
      <p:pic>
        <p:nvPicPr>
          <p:cNvPr descr="03-Media-Queries.png" id="208" name="Google Shape;208;p32"/>
          <p:cNvPicPr preferRelativeResize="0"/>
          <p:nvPr/>
        </p:nvPicPr>
        <p:blipFill>
          <a:blip r:embed="rId3">
            <a:alphaModFix/>
          </a:blip>
          <a:stretch>
            <a:fillRect/>
          </a:stretch>
        </p:blipFill>
        <p:spPr>
          <a:xfrm>
            <a:off x="768175" y="1034238"/>
            <a:ext cx="4166200" cy="331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Introduce Media Queries</a:t>
            </a:r>
            <a:endParaRPr b="1" sz="2600">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214" name="Google Shape;214;p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15" name="Google Shape;21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33"/>
          <p:cNvSpPr txBox="1"/>
          <p:nvPr/>
        </p:nvSpPr>
        <p:spPr>
          <a:xfrm>
            <a:off x="208625" y="707900"/>
            <a:ext cx="9076200" cy="912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An easy way to tell at what size we need to add a media query is to resize our Chrome window with inspector open.</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sz="1200">
                <a:solidFill>
                  <a:srgbClr val="24292E"/>
                </a:solidFill>
              </a:rPr>
              <a:t>The browser window dimensions will be displayed at the top right corner.</a:t>
            </a:r>
            <a:endParaRPr>
              <a:solidFill>
                <a:srgbClr val="24292E"/>
              </a:solidFill>
              <a:highlight>
                <a:srgbClr val="FFFFFF"/>
              </a:highlight>
              <a:latin typeface="Roboto"/>
              <a:ea typeface="Roboto"/>
              <a:cs typeface="Roboto"/>
              <a:sym typeface="Roboto"/>
            </a:endParaRPr>
          </a:p>
        </p:txBody>
      </p:sp>
      <p:pic>
        <p:nvPicPr>
          <p:cNvPr descr="02-Inspector-Resize.png" id="217" name="Google Shape;217;p33"/>
          <p:cNvPicPr preferRelativeResize="0"/>
          <p:nvPr/>
        </p:nvPicPr>
        <p:blipFill>
          <a:blip r:embed="rId3">
            <a:alphaModFix/>
          </a:blip>
          <a:stretch>
            <a:fillRect/>
          </a:stretch>
        </p:blipFill>
        <p:spPr>
          <a:xfrm>
            <a:off x="963074" y="1669863"/>
            <a:ext cx="6223102" cy="30985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Introduce Media Queries</a:t>
            </a:r>
            <a:endParaRPr b="1" sz="2600">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223" name="Google Shape;223;p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24" name="Google Shape;224;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07-Media-Inspect-Before.png" id="225" name="Google Shape;225;p34"/>
          <p:cNvPicPr preferRelativeResize="0"/>
          <p:nvPr/>
        </p:nvPicPr>
        <p:blipFill>
          <a:blip r:embed="rId3">
            <a:alphaModFix/>
          </a:blip>
          <a:stretch>
            <a:fillRect/>
          </a:stretch>
        </p:blipFill>
        <p:spPr>
          <a:xfrm>
            <a:off x="304575" y="823125"/>
            <a:ext cx="5232000" cy="2812200"/>
          </a:xfrm>
          <a:prstGeom prst="rect">
            <a:avLst/>
          </a:prstGeom>
          <a:noFill/>
          <a:ln>
            <a:noFill/>
          </a:ln>
        </p:spPr>
      </p:pic>
      <p:pic>
        <p:nvPicPr>
          <p:cNvPr descr="08-Media-Inspect-After.png" id="226" name="Google Shape;226;p34"/>
          <p:cNvPicPr preferRelativeResize="0"/>
          <p:nvPr/>
        </p:nvPicPr>
        <p:blipFill>
          <a:blip r:embed="rId4">
            <a:alphaModFix/>
          </a:blip>
          <a:stretch>
            <a:fillRect/>
          </a:stretch>
        </p:blipFill>
        <p:spPr>
          <a:xfrm>
            <a:off x="5863550" y="801925"/>
            <a:ext cx="2900901" cy="3887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32" name="Google Shape;232;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34" name="Google Shape;234;p35"/>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t>Activity: Media Queries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be modifying the solution to the CSS review activity to be more mobile responsive using media queries.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240" name="Google Shape;240;p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Styling Classes and IDs</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241" name="Google Shape;241;p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42" name="Google Shape;242;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36"/>
          <p:cNvSpPr txBox="1"/>
          <p:nvPr/>
        </p:nvSpPr>
        <p:spPr>
          <a:xfrm>
            <a:off x="520975" y="1011925"/>
            <a:ext cx="8685300" cy="109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Open the </a:t>
            </a:r>
            <a:r>
              <a:rPr lang="en">
                <a:solidFill>
                  <a:srgbClr val="0366D6"/>
                </a:solidFill>
                <a:highlight>
                  <a:srgbClr val="FFFFFF"/>
                </a:highlight>
                <a:uFill>
                  <a:noFill/>
                </a:uFill>
                <a:latin typeface="Roboto"/>
                <a:ea typeface="Roboto"/>
                <a:cs typeface="Roboto"/>
                <a:sym typeface="Roboto"/>
                <a:hlinkClick r:id="rId3">
                  <a:extLst>
                    <a:ext uri="{A12FA001-AC4F-418D-AE19-62706E023703}">
                      <ahyp:hlinkClr val="tx"/>
                    </a:ext>
                  </a:extLst>
                </a:hlinkClick>
              </a:rPr>
              <a:t>Unsolved Folder</a:t>
            </a:r>
            <a:r>
              <a:rPr lang="en">
                <a:solidFill>
                  <a:srgbClr val="24292E"/>
                </a:solidFill>
                <a:highlight>
                  <a:srgbClr val="FFFFFF"/>
                </a:highlight>
                <a:latin typeface="Roboto"/>
                <a:ea typeface="Roboto"/>
                <a:cs typeface="Roboto"/>
                <a:sym typeface="Roboto"/>
              </a:rPr>
              <a:t> and add media queries to decrease the size of the </a:t>
            </a:r>
            <a:r>
              <a:rPr lang="en" sz="1200">
                <a:solidFill>
                  <a:srgbClr val="24292E"/>
                </a:solidFill>
                <a:highlight>
                  <a:srgbClr val="EFEFEF"/>
                </a:highlight>
                <a:latin typeface="Consolas"/>
                <a:ea typeface="Consolas"/>
                <a:cs typeface="Consolas"/>
                <a:sym typeface="Consolas"/>
              </a:rPr>
              <a:t>li</a:t>
            </a:r>
            <a:r>
              <a:rPr lang="en">
                <a:solidFill>
                  <a:srgbClr val="24292E"/>
                </a:solidFill>
                <a:highlight>
                  <a:srgbClr val="FFFFFF"/>
                </a:highlight>
                <a:latin typeface="Roboto"/>
                <a:ea typeface="Roboto"/>
                <a:cs typeface="Roboto"/>
                <a:sym typeface="Roboto"/>
              </a:rPr>
              <a:t> tags inside the </a:t>
            </a:r>
            <a:r>
              <a:rPr lang="en" sz="1200">
                <a:solidFill>
                  <a:srgbClr val="24292E"/>
                </a:solidFill>
                <a:highlight>
                  <a:srgbClr val="EFEFEF"/>
                </a:highlight>
                <a:latin typeface="Consolas"/>
                <a:ea typeface="Consolas"/>
                <a:cs typeface="Consolas"/>
                <a:sym typeface="Consolas"/>
              </a:rPr>
              <a:t>navbar</a:t>
            </a:r>
            <a:r>
              <a:rPr lang="en">
                <a:solidFill>
                  <a:srgbClr val="24292E"/>
                </a:solidFill>
                <a:highlight>
                  <a:srgbClr val="FFFFFF"/>
                </a:highlight>
                <a:latin typeface="Roboto"/>
                <a:ea typeface="Roboto"/>
                <a:cs typeface="Roboto"/>
                <a:sym typeface="Roboto"/>
              </a:rPr>
              <a:t> so they fit when we shrink the screen size. We can probably do this by reducing each </a:t>
            </a:r>
            <a:r>
              <a:rPr lang="en" sz="1200">
                <a:solidFill>
                  <a:srgbClr val="24292E"/>
                </a:solidFill>
                <a:highlight>
                  <a:srgbClr val="EFEFEF"/>
                </a:highlight>
                <a:latin typeface="Consolas"/>
                <a:ea typeface="Consolas"/>
                <a:cs typeface="Consolas"/>
                <a:sym typeface="Consolas"/>
              </a:rPr>
              <a:t>li</a:t>
            </a:r>
            <a:r>
              <a:rPr lang="en">
                <a:solidFill>
                  <a:srgbClr val="24292E"/>
                </a:solidFill>
                <a:highlight>
                  <a:srgbClr val="FFFFFF"/>
                </a:highlight>
                <a:latin typeface="Roboto"/>
                <a:ea typeface="Roboto"/>
                <a:cs typeface="Roboto"/>
                <a:sym typeface="Roboto"/>
              </a:rPr>
              <a:t> element's </a:t>
            </a:r>
            <a:r>
              <a:rPr lang="en" sz="1200">
                <a:solidFill>
                  <a:srgbClr val="24292E"/>
                </a:solidFill>
                <a:highlight>
                  <a:srgbClr val="EFEFEF"/>
                </a:highlight>
                <a:latin typeface="Consolas"/>
                <a:ea typeface="Consolas"/>
                <a:cs typeface="Consolas"/>
                <a:sym typeface="Consolas"/>
              </a:rPr>
              <a:t>padding</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Also reduce the padding along each side of the </a:t>
            </a:r>
            <a:r>
              <a:rPr lang="en" sz="1200">
                <a:solidFill>
                  <a:srgbClr val="24292E"/>
                </a:solidFill>
                <a:highlight>
                  <a:srgbClr val="EFEFEF"/>
                </a:highlight>
                <a:latin typeface="Consolas"/>
                <a:ea typeface="Consolas"/>
                <a:cs typeface="Consolas"/>
                <a:sym typeface="Consolas"/>
              </a:rPr>
              <a:t>article</a:t>
            </a:r>
            <a:r>
              <a:rPr lang="en">
                <a:solidFill>
                  <a:srgbClr val="24292E"/>
                </a:solidFill>
                <a:highlight>
                  <a:srgbClr val="FFFFFF"/>
                </a:highlight>
                <a:latin typeface="Roboto"/>
                <a:ea typeface="Roboto"/>
                <a:cs typeface="Roboto"/>
                <a:sym typeface="Roboto"/>
              </a:rPr>
              <a:t> with a class of </a:t>
            </a:r>
            <a:r>
              <a:rPr lang="en" sz="1200">
                <a:solidFill>
                  <a:srgbClr val="24292E"/>
                </a:solidFill>
                <a:highlight>
                  <a:srgbClr val="EFEFEF"/>
                </a:highlight>
                <a:latin typeface="Consolas"/>
                <a:ea typeface="Consolas"/>
                <a:cs typeface="Consolas"/>
                <a:sym typeface="Consolas"/>
              </a:rPr>
              <a:t>post</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b="1" lang="en">
                <a:solidFill>
                  <a:srgbClr val="24292E"/>
                </a:solidFill>
                <a:highlight>
                  <a:srgbClr val="FFFFFF"/>
                </a:highlight>
                <a:latin typeface="Roboto"/>
                <a:ea typeface="Roboto"/>
                <a:cs typeface="Roboto"/>
                <a:sym typeface="Roboto"/>
              </a:rPr>
              <a:t>Bonus</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Try making the </a:t>
            </a:r>
            <a:r>
              <a:rPr lang="en" sz="1200">
                <a:solidFill>
                  <a:srgbClr val="24292E"/>
                </a:solidFill>
                <a:highlight>
                  <a:srgbClr val="EFEFEF"/>
                </a:highlight>
                <a:latin typeface="Consolas"/>
                <a:ea typeface="Consolas"/>
                <a:cs typeface="Consolas"/>
                <a:sym typeface="Consolas"/>
              </a:rPr>
              <a:t>li</a:t>
            </a:r>
            <a:r>
              <a:rPr lang="en">
                <a:solidFill>
                  <a:srgbClr val="24292E"/>
                </a:solidFill>
                <a:highlight>
                  <a:srgbClr val="FFFFFF"/>
                </a:highlight>
                <a:latin typeface="Roboto"/>
                <a:ea typeface="Roboto"/>
                <a:cs typeface="Roboto"/>
                <a:sym typeface="Roboto"/>
              </a:rPr>
              <a:t> elements inside the </a:t>
            </a:r>
            <a:r>
              <a:rPr lang="en" sz="1200">
                <a:solidFill>
                  <a:srgbClr val="24292E"/>
                </a:solidFill>
                <a:highlight>
                  <a:srgbClr val="EFEFEF"/>
                </a:highlight>
                <a:latin typeface="Consolas"/>
                <a:ea typeface="Consolas"/>
                <a:cs typeface="Consolas"/>
                <a:sym typeface="Consolas"/>
              </a:rPr>
              <a:t>navbar</a:t>
            </a:r>
            <a:r>
              <a:rPr lang="en">
                <a:solidFill>
                  <a:srgbClr val="24292E"/>
                </a:solidFill>
                <a:highlight>
                  <a:srgbClr val="FFFFFF"/>
                </a:highlight>
                <a:latin typeface="Roboto"/>
                <a:ea typeface="Roboto"/>
                <a:cs typeface="Roboto"/>
                <a:sym typeface="Roboto"/>
              </a:rPr>
              <a:t> disappear entirely in place of a drop-down menu with all of the same options.</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44" name="Google Shape;244;p36"/>
          <p:cNvSpPr txBox="1"/>
          <p:nvPr/>
        </p:nvSpPr>
        <p:spPr>
          <a:xfrm>
            <a:off x="559325" y="3060700"/>
            <a:ext cx="8450700" cy="1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Hints</a:t>
            </a:r>
            <a:r>
              <a:rPr lang="en"/>
              <a:t>: </a:t>
            </a:r>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 reference for media query syntax can be found at </a:t>
            </a:r>
            <a:r>
              <a:rPr lang="en">
                <a:solidFill>
                  <a:srgbClr val="0366D6"/>
                </a:solidFill>
                <a:highlight>
                  <a:srgbClr val="FFFFFF"/>
                </a:highlight>
                <a:uFill>
                  <a:noFill/>
                </a:uFill>
                <a:latin typeface="Roboto"/>
                <a:ea typeface="Roboto"/>
                <a:cs typeface="Roboto"/>
                <a:sym typeface="Roboto"/>
                <a:hlinkClick r:id="rId4">
                  <a:extLst>
                    <a:ext uri="{A12FA001-AC4F-418D-AE19-62706E023703}">
                      <ahyp:hlinkClr val="tx"/>
                    </a:ext>
                  </a:extLst>
                </a:hlinkClick>
              </a:rPr>
              <a:t>MDN Docs</a:t>
            </a:r>
            <a:r>
              <a:rPr lang="en">
                <a:solidFill>
                  <a:srgbClr val="0366D6"/>
                </a:solidFill>
                <a:highlight>
                  <a:srgbClr val="FFFFFF"/>
                </a:highlight>
                <a:latin typeface="Roboto"/>
                <a:ea typeface="Roboto"/>
                <a:cs typeface="Roboto"/>
                <a:sym typeface="Roboto"/>
              </a:rPr>
              <a:t>.</a:t>
            </a:r>
            <a:endParaRPr>
              <a:solidFill>
                <a:srgbClr val="0366D6"/>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You can create a drop-down menu using the </a:t>
            </a:r>
            <a:r>
              <a:rPr lang="en" sz="1200">
                <a:solidFill>
                  <a:srgbClr val="24292E"/>
                </a:solidFill>
                <a:highlight>
                  <a:srgbClr val="EFEFEF"/>
                </a:highlight>
                <a:latin typeface="Consolas"/>
                <a:ea typeface="Consolas"/>
                <a:cs typeface="Consolas"/>
                <a:sym typeface="Consolas"/>
              </a:rPr>
              <a:t>select</a:t>
            </a:r>
            <a:r>
              <a:rPr lang="en">
                <a:solidFill>
                  <a:srgbClr val="24292E"/>
                </a:solidFill>
                <a:highlight>
                  <a:srgbClr val="FFFFFF"/>
                </a:highlight>
                <a:latin typeface="Roboto"/>
                <a:ea typeface="Roboto"/>
                <a:cs typeface="Roboto"/>
                <a:sym typeface="Roboto"/>
              </a:rPr>
              <a:t> and </a:t>
            </a:r>
            <a:r>
              <a:rPr lang="en" sz="1200">
                <a:solidFill>
                  <a:srgbClr val="24292E"/>
                </a:solidFill>
                <a:highlight>
                  <a:srgbClr val="EFEFEF"/>
                </a:highlight>
                <a:latin typeface="Consolas"/>
                <a:ea typeface="Consolas"/>
                <a:cs typeface="Consolas"/>
                <a:sym typeface="Consolas"/>
              </a:rPr>
              <a:t>option</a:t>
            </a:r>
            <a:r>
              <a:rPr lang="en">
                <a:solidFill>
                  <a:srgbClr val="24292E"/>
                </a:solidFill>
                <a:highlight>
                  <a:srgbClr val="FFFFFF"/>
                </a:highlight>
                <a:latin typeface="Roboto"/>
                <a:ea typeface="Roboto"/>
                <a:cs typeface="Roboto"/>
                <a:sym typeface="Roboto"/>
              </a:rPr>
              <a:t> elements. See </a:t>
            </a:r>
            <a:r>
              <a:rPr lang="en">
                <a:solidFill>
                  <a:srgbClr val="0366D6"/>
                </a:solidFill>
                <a:highlight>
                  <a:srgbClr val="FFFFFF"/>
                </a:highlight>
                <a:uFill>
                  <a:noFill/>
                </a:uFill>
                <a:latin typeface="Roboto"/>
                <a:ea typeface="Roboto"/>
                <a:cs typeface="Roboto"/>
                <a:sym typeface="Roboto"/>
                <a:hlinkClick r:id="rId5">
                  <a:extLst>
                    <a:ext uri="{A12FA001-AC4F-418D-AE19-62706E023703}">
                      <ahyp:hlinkClr val="tx"/>
                    </a:ext>
                  </a:extLst>
                </a:hlinkClick>
              </a:rPr>
              <a:t>MDN Docs</a:t>
            </a:r>
            <a:r>
              <a:rPr lang="en">
                <a:solidFill>
                  <a:srgbClr val="24292E"/>
                </a:solidFill>
                <a:highlight>
                  <a:srgbClr val="FFFFFF"/>
                </a:highlight>
                <a:latin typeface="Roboto"/>
                <a:ea typeface="Roboto"/>
                <a:cs typeface="Roboto"/>
                <a:sym typeface="Roboto"/>
              </a:rPr>
              <a:t> for select elements.</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You can show and hide elements on a web page with the visibility property. See </a:t>
            </a:r>
            <a:r>
              <a:rPr lang="en">
                <a:solidFill>
                  <a:srgbClr val="0366D6"/>
                </a:solidFill>
                <a:highlight>
                  <a:srgbClr val="FFFFFF"/>
                </a:highlight>
                <a:uFill>
                  <a:noFill/>
                </a:uFill>
                <a:latin typeface="Roboto"/>
                <a:ea typeface="Roboto"/>
                <a:cs typeface="Roboto"/>
                <a:sym typeface="Roboto"/>
                <a:hlinkClick r:id="rId6">
                  <a:extLst>
                    <a:ext uri="{A12FA001-AC4F-418D-AE19-62706E023703}">
                      <ahyp:hlinkClr val="tx"/>
                    </a:ext>
                  </a:extLst>
                </a:hlinkClick>
              </a:rPr>
              <a:t>MDN Docs</a:t>
            </a:r>
            <a:endParaRPr>
              <a:latin typeface="Roboto"/>
              <a:ea typeface="Roboto"/>
              <a:cs typeface="Roboto"/>
              <a:sym typeface="Roboto"/>
            </a:endParaRPr>
          </a:p>
        </p:txBody>
      </p:sp>
      <p:pic>
        <p:nvPicPr>
          <p:cNvPr id="245" name="Google Shape;245;p36"/>
          <p:cNvPicPr preferRelativeResize="0"/>
          <p:nvPr/>
        </p:nvPicPr>
        <p:blipFill>
          <a:blip r:embed="rId7">
            <a:alphaModFix/>
          </a:blip>
          <a:stretch>
            <a:fillRect/>
          </a:stretch>
        </p:blipFill>
        <p:spPr>
          <a:xfrm rot="-1188523">
            <a:off x="648780" y="3536799"/>
            <a:ext cx="639676" cy="639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7" name="Google Shape;257;p3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Introduce Bootstrap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Class Objectives</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5" name="Google Shape;115;p21"/>
          <p:cNvSpPr txBox="1"/>
          <p:nvPr>
            <p:ph idx="1" type="subTitle"/>
          </p:nvPr>
        </p:nvSpPr>
        <p:spPr>
          <a:xfrm>
            <a:off x="0" y="6347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By the end of today’s class you will be able to:</a:t>
            </a:r>
            <a:endParaRPr b="1"/>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p>
        </p:txBody>
      </p:sp>
      <p:sp>
        <p:nvSpPr>
          <p:cNvPr id="116" name="Google Shape;116;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7" name="Google Shape;117;p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18" name="Google Shape;118;p21"/>
          <p:cNvSpPr/>
          <p:nvPr/>
        </p:nvSpPr>
        <p:spPr>
          <a:xfrm>
            <a:off x="1101750" y="1250550"/>
            <a:ext cx="78666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Discuss media queries, the technology that is used to create the responsive Bootstrap grid.</a:t>
            </a:r>
            <a:endParaRPr/>
          </a:p>
        </p:txBody>
      </p:sp>
      <p:pic>
        <p:nvPicPr>
          <p:cNvPr id="119" name="Google Shape;119;p21"/>
          <p:cNvPicPr preferRelativeResize="0"/>
          <p:nvPr/>
        </p:nvPicPr>
        <p:blipFill rotWithShape="1">
          <a:blip r:embed="rId3">
            <a:alphaModFix/>
          </a:blip>
          <a:srcRect b="1765" l="0" r="0" t="1774"/>
          <a:stretch/>
        </p:blipFill>
        <p:spPr>
          <a:xfrm>
            <a:off x="438090" y="1250540"/>
            <a:ext cx="557338" cy="430587"/>
          </a:xfrm>
          <a:prstGeom prst="rect">
            <a:avLst/>
          </a:prstGeom>
          <a:noFill/>
          <a:ln>
            <a:noFill/>
          </a:ln>
        </p:spPr>
      </p:pic>
      <p:pic>
        <p:nvPicPr>
          <p:cNvPr id="120" name="Google Shape;120;p21"/>
          <p:cNvPicPr preferRelativeResize="0"/>
          <p:nvPr/>
        </p:nvPicPr>
        <p:blipFill rotWithShape="1">
          <a:blip r:embed="rId3">
            <a:alphaModFix/>
          </a:blip>
          <a:srcRect b="1765" l="0" r="0" t="1774"/>
          <a:stretch/>
        </p:blipFill>
        <p:spPr>
          <a:xfrm>
            <a:off x="438090" y="1782190"/>
            <a:ext cx="557338" cy="430587"/>
          </a:xfrm>
          <a:prstGeom prst="rect">
            <a:avLst/>
          </a:prstGeom>
          <a:noFill/>
          <a:ln>
            <a:noFill/>
          </a:ln>
        </p:spPr>
      </p:pic>
      <p:pic>
        <p:nvPicPr>
          <p:cNvPr id="121" name="Google Shape;121;p21"/>
          <p:cNvPicPr preferRelativeResize="0"/>
          <p:nvPr/>
        </p:nvPicPr>
        <p:blipFill rotWithShape="1">
          <a:blip r:embed="rId3">
            <a:alphaModFix/>
          </a:blip>
          <a:srcRect b="1765" l="0" r="0" t="1774"/>
          <a:stretch/>
        </p:blipFill>
        <p:spPr>
          <a:xfrm>
            <a:off x="438090" y="2337453"/>
            <a:ext cx="557338" cy="430587"/>
          </a:xfrm>
          <a:prstGeom prst="rect">
            <a:avLst/>
          </a:prstGeom>
          <a:noFill/>
          <a:ln>
            <a:noFill/>
          </a:ln>
        </p:spPr>
      </p:pic>
      <p:sp>
        <p:nvSpPr>
          <p:cNvPr id="122" name="Google Shape;122;p21"/>
          <p:cNvSpPr/>
          <p:nvPr/>
        </p:nvSpPr>
        <p:spPr>
          <a:xfrm>
            <a:off x="1101755" y="2319544"/>
            <a:ext cx="78669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Discover how to quickly and </a:t>
            </a:r>
            <a:r>
              <a:rPr lang="en"/>
              <a:t>easily</a:t>
            </a:r>
            <a:r>
              <a:rPr lang="en"/>
              <a:t> build web pages using pre-built Bootstrap components</a:t>
            </a:r>
            <a:r>
              <a:rPr lang="en"/>
              <a:t>.</a:t>
            </a:r>
            <a:endParaRPr/>
          </a:p>
        </p:txBody>
      </p:sp>
      <p:sp>
        <p:nvSpPr>
          <p:cNvPr id="123" name="Google Shape;123;p21"/>
          <p:cNvSpPr/>
          <p:nvPr/>
        </p:nvSpPr>
        <p:spPr>
          <a:xfrm>
            <a:off x="1101750" y="1785025"/>
            <a:ext cx="78666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Cover the Bootstrap Grid, and discover how to utilize it to position the elements on the page.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Introduce Bootstrap</a:t>
            </a:r>
            <a:endParaRPr b="1" sz="2600">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263" name="Google Shape;263;p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64" name="Google Shape;26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39"/>
          <p:cNvSpPr txBox="1"/>
          <p:nvPr/>
        </p:nvSpPr>
        <p:spPr>
          <a:xfrm>
            <a:off x="441375" y="799475"/>
            <a:ext cx="8385300" cy="84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solidFill>
                  <a:srgbClr val="666666"/>
                </a:solidFill>
                <a:latin typeface="Roboto"/>
                <a:ea typeface="Roboto"/>
                <a:cs typeface="Roboto"/>
                <a:sym typeface="Roboto"/>
              </a:rPr>
              <a:t>Bootstrap</a:t>
            </a:r>
            <a:r>
              <a:rPr lang="en">
                <a:solidFill>
                  <a:schemeClr val="dk1"/>
                </a:solidFill>
                <a:latin typeface="Roboto"/>
                <a:ea typeface="Roboto"/>
                <a:cs typeface="Roboto"/>
                <a:sym typeface="Roboto"/>
              </a:rPr>
              <a:t> is the most popular </a:t>
            </a:r>
            <a:r>
              <a:rPr b="1" lang="en">
                <a:solidFill>
                  <a:srgbClr val="FF0000"/>
                </a:solidFill>
                <a:latin typeface="Roboto"/>
                <a:ea typeface="Roboto"/>
                <a:cs typeface="Roboto"/>
                <a:sym typeface="Roboto"/>
              </a:rPr>
              <a:t>CSS</a:t>
            </a:r>
            <a:r>
              <a:rPr lang="en">
                <a:solidFill>
                  <a:schemeClr val="dk1"/>
                </a:solidFill>
                <a:latin typeface="Roboto"/>
                <a:ea typeface="Roboto"/>
                <a:cs typeface="Roboto"/>
                <a:sym typeface="Roboto"/>
              </a:rPr>
              <a:t> </a:t>
            </a:r>
            <a:r>
              <a:rPr b="1" lang="en">
                <a:solidFill>
                  <a:srgbClr val="666666"/>
                </a:solidFill>
                <a:latin typeface="Roboto"/>
                <a:ea typeface="Roboto"/>
                <a:cs typeface="Roboto"/>
                <a:sym typeface="Roboto"/>
              </a:rPr>
              <a:t>Framework</a:t>
            </a:r>
            <a:r>
              <a:rPr lang="en">
                <a:solidFill>
                  <a:schemeClr val="dk1"/>
                </a:solidFill>
                <a:latin typeface="Roboto"/>
                <a:ea typeface="Roboto"/>
                <a:cs typeface="Roboto"/>
                <a:sym typeface="Roboto"/>
              </a:rPr>
              <a:t> for developing responsive and mobile-first websites.</a:t>
            </a:r>
            <a:endParaRPr>
              <a:solidFill>
                <a:schemeClr val="dk1"/>
              </a:solidFill>
              <a:latin typeface="Roboto"/>
              <a:ea typeface="Roboto"/>
              <a:cs typeface="Roboto"/>
              <a:sym typeface="Roboto"/>
            </a:endParaRPr>
          </a:p>
          <a:p>
            <a:pPr indent="0" lvl="0" marL="0" rtl="0" algn="l">
              <a:lnSpc>
                <a:spcPct val="115000"/>
              </a:lnSpc>
              <a:spcBef>
                <a:spcPts val="1400"/>
              </a:spcBef>
              <a:spcAft>
                <a:spcPts val="0"/>
              </a:spcAft>
              <a:buNone/>
            </a:pPr>
            <a:r>
              <a:t/>
            </a:r>
            <a:endParaRPr sz="1100">
              <a:solidFill>
                <a:schemeClr val="dk1"/>
              </a:solidFill>
            </a:endParaRPr>
          </a:p>
        </p:txBody>
      </p:sp>
      <p:pic>
        <p:nvPicPr>
          <p:cNvPr id="266" name="Google Shape;266;p39"/>
          <p:cNvPicPr preferRelativeResize="0"/>
          <p:nvPr/>
        </p:nvPicPr>
        <p:blipFill>
          <a:blip r:embed="rId3">
            <a:alphaModFix/>
          </a:blip>
          <a:stretch>
            <a:fillRect/>
          </a:stretch>
        </p:blipFill>
        <p:spPr>
          <a:xfrm>
            <a:off x="4512949" y="1768325"/>
            <a:ext cx="2975550" cy="2808300"/>
          </a:xfrm>
          <a:prstGeom prst="rect">
            <a:avLst/>
          </a:prstGeom>
          <a:noFill/>
          <a:ln>
            <a:noFill/>
          </a:ln>
        </p:spPr>
      </p:pic>
      <p:pic>
        <p:nvPicPr>
          <p:cNvPr id="267" name="Google Shape;267;p39"/>
          <p:cNvPicPr preferRelativeResize="0"/>
          <p:nvPr/>
        </p:nvPicPr>
        <p:blipFill>
          <a:blip r:embed="rId4">
            <a:alphaModFix/>
          </a:blip>
          <a:stretch>
            <a:fillRect/>
          </a:stretch>
        </p:blipFill>
        <p:spPr>
          <a:xfrm>
            <a:off x="793650" y="1645350"/>
            <a:ext cx="2878175" cy="3054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73" name="Google Shape;273;p4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Bootstrap Grid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idx="3" type="body"/>
          </p:nvPr>
        </p:nvSpPr>
        <p:spPr>
          <a:xfrm>
            <a:off x="229325" y="751800"/>
            <a:ext cx="7816800" cy="30687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Bootstrap</a:t>
            </a:r>
            <a:r>
              <a:rPr b="1" lang="en">
                <a:solidFill>
                  <a:srgbClr val="FF0000"/>
                </a:solidFill>
              </a:rPr>
              <a:t>CDN </a:t>
            </a:r>
            <a:r>
              <a:rPr b="1" lang="en">
                <a:solidFill>
                  <a:srgbClr val="000000"/>
                </a:solidFill>
              </a:rPr>
              <a:t>-</a:t>
            </a:r>
            <a:r>
              <a:rPr b="1" lang="en">
                <a:solidFill>
                  <a:srgbClr val="FF0000"/>
                </a:solidFill>
              </a:rPr>
              <a:t> C</a:t>
            </a:r>
            <a:r>
              <a:rPr b="1" lang="en">
                <a:solidFill>
                  <a:srgbClr val="666666"/>
                </a:solidFill>
              </a:rPr>
              <a:t>ontent</a:t>
            </a:r>
            <a:r>
              <a:rPr b="1" lang="en">
                <a:solidFill>
                  <a:srgbClr val="FF0000"/>
                </a:solidFill>
              </a:rPr>
              <a:t> D</a:t>
            </a:r>
            <a:r>
              <a:rPr b="1" lang="en">
                <a:solidFill>
                  <a:srgbClr val="666666"/>
                </a:solidFill>
              </a:rPr>
              <a:t>elivery</a:t>
            </a:r>
            <a:r>
              <a:rPr b="1" lang="en">
                <a:solidFill>
                  <a:srgbClr val="FF0000"/>
                </a:solidFill>
              </a:rPr>
              <a:t> N</a:t>
            </a:r>
            <a:r>
              <a:rPr b="1" lang="en">
                <a:solidFill>
                  <a:srgbClr val="666666"/>
                </a:solidFill>
              </a:rPr>
              <a:t>etwork</a:t>
            </a:r>
            <a:endParaRPr sz="1200">
              <a:solidFill>
                <a:srgbClr val="666666"/>
              </a:solidFill>
              <a:highlight>
                <a:srgbClr val="FFFFFF"/>
              </a:highlight>
            </a:endParaRPr>
          </a:p>
        </p:txBody>
      </p:sp>
      <p:sp>
        <p:nvSpPr>
          <p:cNvPr id="279" name="Google Shape;279;p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Bootstrap Grid</a:t>
            </a:r>
            <a:endParaRPr b="1" sz="2600">
              <a:latin typeface="Roboto"/>
              <a:ea typeface="Roboto"/>
              <a:cs typeface="Roboto"/>
              <a:sym typeface="Roboto"/>
            </a:endParaRPr>
          </a:p>
          <a:p>
            <a:pPr indent="0" lvl="0" marL="1371600" rtl="0" algn="l">
              <a:spcBef>
                <a:spcPts val="0"/>
              </a:spcBef>
              <a:spcAft>
                <a:spcPts val="0"/>
              </a:spcAft>
              <a:buNone/>
            </a:pPr>
            <a:r>
              <a:t/>
            </a:r>
            <a:endParaRPr b="1">
              <a:latin typeface="Roboto"/>
              <a:ea typeface="Roboto"/>
              <a:cs typeface="Roboto"/>
              <a:sym typeface="Roboto"/>
            </a:endParaRPr>
          </a:p>
        </p:txBody>
      </p:sp>
      <p:sp>
        <p:nvSpPr>
          <p:cNvPr id="280" name="Google Shape;280;p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81" name="Google Shape;2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41"/>
          <p:cNvSpPr txBox="1"/>
          <p:nvPr/>
        </p:nvSpPr>
        <p:spPr>
          <a:xfrm>
            <a:off x="519525" y="1052100"/>
            <a:ext cx="8509800" cy="79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latin typeface="Roboto"/>
                <a:ea typeface="Roboto"/>
                <a:cs typeface="Roboto"/>
                <a:sym typeface="Roboto"/>
              </a:rPr>
              <a:t>In order to quickly add </a:t>
            </a:r>
            <a:r>
              <a:rPr b="1" lang="en">
                <a:solidFill>
                  <a:schemeClr val="dk1"/>
                </a:solidFill>
                <a:latin typeface="Roboto"/>
                <a:ea typeface="Roboto"/>
                <a:cs typeface="Roboto"/>
                <a:sym typeface="Roboto"/>
              </a:rPr>
              <a:t>Bootstrap</a:t>
            </a:r>
            <a:r>
              <a:rPr lang="en">
                <a:solidFill>
                  <a:schemeClr val="dk1"/>
                </a:solidFill>
                <a:latin typeface="Roboto"/>
                <a:ea typeface="Roboto"/>
                <a:cs typeface="Roboto"/>
                <a:sym typeface="Roboto"/>
              </a:rPr>
              <a:t> to your project you can simply navigate to the </a:t>
            </a:r>
            <a:r>
              <a:rPr b="1" lang="en">
                <a:solidFill>
                  <a:schemeClr val="dk1"/>
                </a:solidFill>
                <a:latin typeface="Roboto"/>
                <a:ea typeface="Roboto"/>
                <a:cs typeface="Roboto"/>
                <a:sym typeface="Roboto"/>
              </a:rPr>
              <a:t>Bootstrap Getting started Page</a:t>
            </a:r>
            <a:r>
              <a:rPr lang="en">
                <a:solidFill>
                  <a:schemeClr val="dk1"/>
                </a:solidFill>
                <a:latin typeface="Roboto"/>
                <a:ea typeface="Roboto"/>
                <a:cs typeface="Roboto"/>
                <a:sym typeface="Roboto"/>
              </a:rPr>
              <a:t> and copy-paste the stylesheet</a:t>
            </a:r>
            <a:r>
              <a:rPr lang="en">
                <a:solidFill>
                  <a:schemeClr val="dk1"/>
                </a:solidFill>
              </a:rPr>
              <a:t> </a:t>
            </a:r>
            <a:r>
              <a:rPr lang="en" sz="1200">
                <a:solidFill>
                  <a:schemeClr val="dk1"/>
                </a:solidFill>
                <a:highlight>
                  <a:srgbClr val="EFEFEF"/>
                </a:highlight>
                <a:latin typeface="Consolas"/>
                <a:ea typeface="Consolas"/>
                <a:cs typeface="Consolas"/>
                <a:sym typeface="Consolas"/>
              </a:rPr>
              <a:t>&lt;link&gt;</a:t>
            </a:r>
            <a:r>
              <a:rPr lang="en">
                <a:solidFill>
                  <a:srgbClr val="212529"/>
                </a:solidFill>
                <a:highlight>
                  <a:srgbClr val="FFFFFF"/>
                </a:highlight>
                <a:latin typeface="Roboto"/>
                <a:ea typeface="Roboto"/>
                <a:cs typeface="Roboto"/>
                <a:sym typeface="Roboto"/>
              </a:rPr>
              <a:t> into the </a:t>
            </a:r>
            <a:r>
              <a:rPr lang="en" sz="1200">
                <a:solidFill>
                  <a:schemeClr val="dk1"/>
                </a:solidFill>
                <a:highlight>
                  <a:srgbClr val="EFEFEF"/>
                </a:highlight>
                <a:latin typeface="Consolas"/>
                <a:ea typeface="Consolas"/>
                <a:cs typeface="Consolas"/>
                <a:sym typeface="Consolas"/>
              </a:rPr>
              <a:t>&lt;head&gt;</a:t>
            </a:r>
            <a:r>
              <a:rPr lang="en">
                <a:solidFill>
                  <a:srgbClr val="212529"/>
                </a:solidFill>
                <a:highlight>
                  <a:srgbClr val="FFFFFF"/>
                </a:highlight>
                <a:latin typeface="Roboto"/>
                <a:ea typeface="Roboto"/>
                <a:cs typeface="Roboto"/>
                <a:sym typeface="Roboto"/>
              </a:rPr>
              <a:t> of your HTML project file. </a:t>
            </a:r>
            <a:endParaRPr>
              <a:solidFill>
                <a:srgbClr val="212529"/>
              </a:solidFill>
              <a:highlight>
                <a:srgbClr val="FFFFFF"/>
              </a:highlight>
              <a:latin typeface="Roboto"/>
              <a:ea typeface="Roboto"/>
              <a:cs typeface="Roboto"/>
              <a:sym typeface="Roboto"/>
            </a:endParaRPr>
          </a:p>
        </p:txBody>
      </p:sp>
      <p:pic>
        <p:nvPicPr>
          <p:cNvPr id="283" name="Google Shape;283;p41"/>
          <p:cNvPicPr preferRelativeResize="0"/>
          <p:nvPr/>
        </p:nvPicPr>
        <p:blipFill>
          <a:blip r:embed="rId3">
            <a:alphaModFix/>
          </a:blip>
          <a:stretch>
            <a:fillRect/>
          </a:stretch>
        </p:blipFill>
        <p:spPr>
          <a:xfrm>
            <a:off x="519525" y="1844972"/>
            <a:ext cx="8509801" cy="2014016"/>
          </a:xfrm>
          <a:prstGeom prst="rect">
            <a:avLst/>
          </a:prstGeom>
          <a:noFill/>
          <a:ln>
            <a:noFill/>
          </a:ln>
        </p:spPr>
      </p:pic>
      <p:sp>
        <p:nvSpPr>
          <p:cNvPr id="284" name="Google Shape;284;p41"/>
          <p:cNvSpPr txBox="1"/>
          <p:nvPr/>
        </p:nvSpPr>
        <p:spPr>
          <a:xfrm>
            <a:off x="577500" y="3924038"/>
            <a:ext cx="8509800" cy="64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a:solidFill>
                  <a:srgbClr val="FF0000"/>
                </a:solidFill>
                <a:latin typeface="Roboto"/>
                <a:ea typeface="Roboto"/>
                <a:cs typeface="Roboto"/>
                <a:sym typeface="Roboto"/>
              </a:rPr>
              <a:t>CDN</a:t>
            </a:r>
            <a:r>
              <a:rPr lang="en">
                <a:solidFill>
                  <a:schemeClr val="dk1"/>
                </a:solidFill>
                <a:latin typeface="Roboto"/>
                <a:ea typeface="Roboto"/>
                <a:cs typeface="Roboto"/>
                <a:sym typeface="Roboto"/>
              </a:rPr>
              <a:t> stands for </a:t>
            </a:r>
            <a:r>
              <a:rPr b="1" lang="en">
                <a:solidFill>
                  <a:srgbClr val="FF0000"/>
                </a:solidFill>
                <a:latin typeface="Roboto"/>
                <a:ea typeface="Roboto"/>
                <a:cs typeface="Roboto"/>
                <a:sym typeface="Roboto"/>
              </a:rPr>
              <a:t>C</a:t>
            </a:r>
            <a:r>
              <a:rPr b="1" lang="en">
                <a:solidFill>
                  <a:schemeClr val="dk1"/>
                </a:solidFill>
                <a:latin typeface="Roboto"/>
                <a:ea typeface="Roboto"/>
                <a:cs typeface="Roboto"/>
                <a:sym typeface="Roboto"/>
              </a:rPr>
              <a:t>ontent </a:t>
            </a:r>
            <a:r>
              <a:rPr b="1" lang="en">
                <a:solidFill>
                  <a:srgbClr val="FF0000"/>
                </a:solidFill>
                <a:latin typeface="Roboto"/>
                <a:ea typeface="Roboto"/>
                <a:cs typeface="Roboto"/>
                <a:sym typeface="Roboto"/>
              </a:rPr>
              <a:t>D</a:t>
            </a:r>
            <a:r>
              <a:rPr b="1" lang="en">
                <a:solidFill>
                  <a:schemeClr val="dk1"/>
                </a:solidFill>
                <a:latin typeface="Roboto"/>
                <a:ea typeface="Roboto"/>
                <a:cs typeface="Roboto"/>
                <a:sym typeface="Roboto"/>
              </a:rPr>
              <a:t>elivery </a:t>
            </a:r>
            <a:r>
              <a:rPr b="1" lang="en">
                <a:solidFill>
                  <a:srgbClr val="FF0000"/>
                </a:solidFill>
                <a:latin typeface="Roboto"/>
                <a:ea typeface="Roboto"/>
                <a:cs typeface="Roboto"/>
                <a:sym typeface="Roboto"/>
              </a:rPr>
              <a:t>N</a:t>
            </a:r>
            <a:r>
              <a:rPr b="1" lang="en">
                <a:solidFill>
                  <a:schemeClr val="dk1"/>
                </a:solidFill>
                <a:latin typeface="Roboto"/>
                <a:ea typeface="Roboto"/>
                <a:cs typeface="Roboto"/>
                <a:sym typeface="Roboto"/>
              </a:rPr>
              <a:t>etwork. </a:t>
            </a:r>
            <a:r>
              <a:rPr lang="en">
                <a:solidFill>
                  <a:schemeClr val="dk1"/>
                </a:solidFill>
                <a:latin typeface="Roboto"/>
                <a:ea typeface="Roboto"/>
                <a:cs typeface="Roboto"/>
                <a:sym typeface="Roboto"/>
              </a:rPr>
              <a:t>Created with the mission to handle large amounts of traffic and deliver content to users according to their geographic location using their network of distributed servers. This also allows us to quickly add Bootstrap without having to download the whole framework.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solidFill>
                  <a:srgbClr val="000000"/>
                </a:solidFill>
                <a:latin typeface="Roboto"/>
                <a:ea typeface="Roboto"/>
                <a:cs typeface="Roboto"/>
                <a:sym typeface="Roboto"/>
              </a:rPr>
              <a:t>Bootstrap Grid</a:t>
            </a:r>
            <a:endParaRPr b="1" sz="2600">
              <a:solidFill>
                <a:srgbClr val="000000"/>
              </a:solidFill>
              <a:latin typeface="Roboto"/>
              <a:ea typeface="Roboto"/>
              <a:cs typeface="Roboto"/>
              <a:sym typeface="Roboto"/>
            </a:endParaRPr>
          </a:p>
          <a:p>
            <a:pPr indent="0" lvl="0" marL="0" rtl="0" algn="l">
              <a:spcBef>
                <a:spcPts val="0"/>
              </a:spcBef>
              <a:spcAft>
                <a:spcPts val="0"/>
              </a:spcAft>
              <a:buNone/>
            </a:pPr>
            <a:r>
              <a:rPr b="1" lang="en">
                <a:solidFill>
                  <a:srgbClr val="000000"/>
                </a:solidFill>
                <a:latin typeface="Roboto"/>
                <a:ea typeface="Roboto"/>
                <a:cs typeface="Roboto"/>
                <a:sym typeface="Roboto"/>
              </a:rPr>
              <a:t>				</a:t>
            </a:r>
            <a:endParaRPr b="1">
              <a:solidFill>
                <a:srgbClr val="000000"/>
              </a:solidFill>
              <a:latin typeface="Roboto"/>
              <a:ea typeface="Roboto"/>
              <a:cs typeface="Roboto"/>
              <a:sym typeface="Roboto"/>
            </a:endParaRPr>
          </a:p>
        </p:txBody>
      </p:sp>
      <p:sp>
        <p:nvSpPr>
          <p:cNvPr id="290" name="Google Shape;290;p42"/>
          <p:cNvSpPr txBox="1"/>
          <p:nvPr>
            <p:ph idx="2" type="subTitle"/>
          </p:nvPr>
        </p:nvSpPr>
        <p:spPr>
          <a:xfrm>
            <a:off x="54375" y="4957188"/>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91" name="Google Shape;291;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92" name="Google Shape;292;p42"/>
          <p:cNvGraphicFramePr/>
          <p:nvPr/>
        </p:nvGraphicFramePr>
        <p:xfrm>
          <a:off x="1249013" y="2545800"/>
          <a:ext cx="3000000" cy="3000000"/>
        </p:xfrm>
        <a:graphic>
          <a:graphicData uri="http://schemas.openxmlformats.org/drawingml/2006/table">
            <a:tbl>
              <a:tblPr>
                <a:noFill/>
                <a:tableStyleId>{6F5A06B9-A2F2-49EC-B583-C6305860FA10}</a:tableStyleId>
              </a:tblPr>
              <a:tblGrid>
                <a:gridCol w="2413000"/>
                <a:gridCol w="2413000"/>
                <a:gridCol w="2413000"/>
              </a:tblGrid>
              <a:tr h="100000">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4</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4</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4</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bl>
          </a:graphicData>
        </a:graphic>
      </p:graphicFrame>
      <p:graphicFrame>
        <p:nvGraphicFramePr>
          <p:cNvPr id="293" name="Google Shape;293;p42"/>
          <p:cNvGraphicFramePr/>
          <p:nvPr/>
        </p:nvGraphicFramePr>
        <p:xfrm>
          <a:off x="1249013" y="3884335"/>
          <a:ext cx="3000000" cy="3000000"/>
        </p:xfrm>
        <a:graphic>
          <a:graphicData uri="http://schemas.openxmlformats.org/drawingml/2006/table">
            <a:tbl>
              <a:tblPr>
                <a:noFill/>
                <a:tableStyleId>{6F5A06B9-A2F2-49EC-B583-C6305860FA10}</a:tableStyleId>
              </a:tblPr>
              <a:tblGrid>
                <a:gridCol w="7239000"/>
              </a:tblGrid>
              <a:tr h="100000">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12</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bl>
          </a:graphicData>
        </a:graphic>
      </p:graphicFrame>
      <p:sp>
        <p:nvSpPr>
          <p:cNvPr id="294" name="Google Shape;294;p42"/>
          <p:cNvSpPr txBox="1"/>
          <p:nvPr/>
        </p:nvSpPr>
        <p:spPr>
          <a:xfrm>
            <a:off x="603400" y="695665"/>
            <a:ext cx="7074000" cy="53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latin typeface="Roboto"/>
                <a:ea typeface="Roboto"/>
                <a:cs typeface="Roboto"/>
                <a:sym typeface="Roboto"/>
              </a:rPr>
              <a:t>Grid System</a:t>
            </a:r>
            <a:r>
              <a:rPr b="1" lang="en" sz="1800">
                <a:solidFill>
                  <a:srgbClr val="FF0000"/>
                </a:solidFill>
                <a:latin typeface="Roboto"/>
                <a:ea typeface="Roboto"/>
                <a:cs typeface="Roboto"/>
                <a:sym typeface="Roboto"/>
              </a:rPr>
              <a:t> </a:t>
            </a:r>
            <a:endParaRPr b="1"/>
          </a:p>
        </p:txBody>
      </p:sp>
      <p:sp>
        <p:nvSpPr>
          <p:cNvPr id="295" name="Google Shape;295;p42"/>
          <p:cNvSpPr txBox="1"/>
          <p:nvPr/>
        </p:nvSpPr>
        <p:spPr>
          <a:xfrm>
            <a:off x="721075" y="1106000"/>
            <a:ext cx="8202900" cy="48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latin typeface="Roboto"/>
                <a:ea typeface="Roboto"/>
                <a:cs typeface="Roboto"/>
                <a:sym typeface="Roboto"/>
              </a:rPr>
              <a:t>The </a:t>
            </a:r>
            <a:r>
              <a:rPr b="1" lang="en">
                <a:latin typeface="Roboto"/>
                <a:ea typeface="Roboto"/>
                <a:cs typeface="Roboto"/>
                <a:sym typeface="Roboto"/>
              </a:rPr>
              <a:t>Grid System</a:t>
            </a:r>
            <a:r>
              <a:rPr lang="en">
                <a:latin typeface="Roboto"/>
                <a:ea typeface="Roboto"/>
                <a:cs typeface="Roboto"/>
                <a:sym typeface="Roboto"/>
              </a:rPr>
              <a:t> permits you to group by up to 12 columns across the page, forming a row.</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System is responsive depending on the screen size </a:t>
            </a:r>
            <a:r>
              <a:rPr lang="en">
                <a:latin typeface="Roboto"/>
                <a:ea typeface="Roboto"/>
                <a:cs typeface="Roboto"/>
                <a:sym typeface="Roboto"/>
              </a:rPr>
              <a:t>rearranging the columns accordingly.</a:t>
            </a:r>
            <a:endParaRPr>
              <a:latin typeface="Roboto"/>
              <a:ea typeface="Roboto"/>
              <a:cs typeface="Roboto"/>
              <a:sym typeface="Roboto"/>
            </a:endParaRPr>
          </a:p>
          <a:p>
            <a:pPr indent="-317500" lvl="0" marL="457200" rtl="0" algn="l">
              <a:spcBef>
                <a:spcPts val="0"/>
              </a:spcBef>
              <a:spcAft>
                <a:spcPts val="0"/>
              </a:spcAft>
              <a:buSzPts val="1400"/>
              <a:buChar char="●"/>
            </a:pPr>
            <a:r>
              <a:rPr lang="en">
                <a:latin typeface="Roboto"/>
                <a:ea typeface="Roboto"/>
                <a:cs typeface="Roboto"/>
                <a:sym typeface="Roboto"/>
              </a:rPr>
              <a:t>There are four </a:t>
            </a:r>
            <a:r>
              <a:rPr b="1" lang="en">
                <a:latin typeface="Roboto"/>
                <a:ea typeface="Roboto"/>
                <a:cs typeface="Roboto"/>
                <a:sym typeface="Roboto"/>
              </a:rPr>
              <a:t>Grid Classes:</a:t>
            </a:r>
            <a:r>
              <a:rPr b="1" lang="en"/>
              <a:t> </a:t>
            </a:r>
            <a:r>
              <a:rPr lang="en" sz="1200">
                <a:highlight>
                  <a:srgbClr val="EFEFEF"/>
                </a:highlight>
                <a:latin typeface="Consolas"/>
                <a:ea typeface="Consolas"/>
                <a:cs typeface="Consolas"/>
                <a:sym typeface="Consolas"/>
              </a:rPr>
              <a:t>xs</a:t>
            </a:r>
            <a:r>
              <a:rPr b="1" lang="en"/>
              <a:t>, </a:t>
            </a:r>
            <a:r>
              <a:rPr lang="en" sz="1200">
                <a:highlight>
                  <a:srgbClr val="EFEFEF"/>
                </a:highlight>
                <a:latin typeface="Consolas"/>
                <a:ea typeface="Consolas"/>
                <a:cs typeface="Consolas"/>
                <a:sym typeface="Consolas"/>
              </a:rPr>
              <a:t>sm</a:t>
            </a:r>
            <a:r>
              <a:rPr b="1" lang="en"/>
              <a:t>, </a:t>
            </a:r>
            <a:r>
              <a:rPr lang="en" sz="1200">
                <a:highlight>
                  <a:srgbClr val="EFEFEF"/>
                </a:highlight>
                <a:latin typeface="Consolas"/>
                <a:ea typeface="Consolas"/>
                <a:cs typeface="Consolas"/>
                <a:sym typeface="Consolas"/>
              </a:rPr>
              <a:t>md</a:t>
            </a:r>
            <a:r>
              <a:rPr b="1" lang="en"/>
              <a:t> </a:t>
            </a:r>
            <a:r>
              <a:rPr lang="en">
                <a:latin typeface="Roboto"/>
                <a:ea typeface="Roboto"/>
                <a:cs typeface="Roboto"/>
                <a:sym typeface="Roboto"/>
              </a:rPr>
              <a:t>and</a:t>
            </a:r>
            <a:r>
              <a:rPr b="1" lang="en"/>
              <a:t> </a:t>
            </a:r>
            <a:r>
              <a:rPr lang="en" sz="1200">
                <a:highlight>
                  <a:srgbClr val="EFEFEF"/>
                </a:highlight>
                <a:latin typeface="Consolas"/>
                <a:ea typeface="Consolas"/>
                <a:cs typeface="Consolas"/>
                <a:sym typeface="Consolas"/>
              </a:rPr>
              <a:t>lg</a:t>
            </a:r>
            <a:r>
              <a:rPr lang="en"/>
              <a:t>. </a:t>
            </a:r>
            <a:endParaRPr/>
          </a:p>
        </p:txBody>
      </p:sp>
      <p:graphicFrame>
        <p:nvGraphicFramePr>
          <p:cNvPr id="296" name="Google Shape;296;p42"/>
          <p:cNvGraphicFramePr/>
          <p:nvPr/>
        </p:nvGraphicFramePr>
        <p:xfrm>
          <a:off x="1249013" y="2086675"/>
          <a:ext cx="3000000" cy="3000000"/>
        </p:xfrm>
        <a:graphic>
          <a:graphicData uri="http://schemas.openxmlformats.org/drawingml/2006/table">
            <a:tbl>
              <a:tblPr>
                <a:noFill/>
                <a:tableStyleId>{6F5A06B9-A2F2-49EC-B583-C6305860FA10}</a:tableStyleId>
              </a:tblPr>
              <a:tblGrid>
                <a:gridCol w="603250"/>
                <a:gridCol w="603250"/>
                <a:gridCol w="603250"/>
                <a:gridCol w="603250"/>
                <a:gridCol w="603250"/>
                <a:gridCol w="603250"/>
                <a:gridCol w="603250"/>
                <a:gridCol w="603250"/>
                <a:gridCol w="603250"/>
                <a:gridCol w="603250"/>
                <a:gridCol w="603250"/>
                <a:gridCol w="603250"/>
              </a:tblGrid>
              <a:tr h="381000">
                <a:tc>
                  <a:txBody>
                    <a:bodyPr/>
                    <a:lstStyle/>
                    <a:p>
                      <a:pPr indent="0" lvl="0" marL="0" rtl="0" algn="l">
                        <a:spcBef>
                          <a:spcPts val="0"/>
                        </a:spcBef>
                        <a:spcAft>
                          <a:spcPts val="0"/>
                        </a:spcAft>
                        <a:buNone/>
                      </a:pPr>
                      <a:r>
                        <a:rPr lang="en" sz="1000">
                          <a:latin typeface="Roboto"/>
                          <a:ea typeface="Roboto"/>
                          <a:cs typeface="Roboto"/>
                          <a:sym typeface="Roboto"/>
                        </a:rPr>
                        <a:t>S</a:t>
                      </a:r>
                      <a:r>
                        <a:rPr lang="en" sz="1000">
                          <a:latin typeface="Roboto"/>
                          <a:ea typeface="Roboto"/>
                          <a:cs typeface="Roboto"/>
                          <a:sym typeface="Roboto"/>
                        </a:rPr>
                        <a:t>pan 1</a:t>
                      </a:r>
                      <a:endParaRPr sz="1000">
                        <a:latin typeface="Roboto"/>
                        <a:ea typeface="Roboto"/>
                        <a:cs typeface="Roboto"/>
                        <a:sym typeface="Roboto"/>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1</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bl>
          </a:graphicData>
        </a:graphic>
      </p:graphicFrame>
      <p:sp>
        <p:nvSpPr>
          <p:cNvPr id="297" name="Google Shape;297;p42"/>
          <p:cNvSpPr txBox="1"/>
          <p:nvPr/>
        </p:nvSpPr>
        <p:spPr>
          <a:xfrm>
            <a:off x="488325" y="2086675"/>
            <a:ext cx="574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ROW</a:t>
            </a:r>
            <a:endParaRPr b="1">
              <a:latin typeface="Roboto"/>
              <a:ea typeface="Roboto"/>
              <a:cs typeface="Roboto"/>
              <a:sym typeface="Roboto"/>
            </a:endParaRPr>
          </a:p>
        </p:txBody>
      </p:sp>
      <p:sp>
        <p:nvSpPr>
          <p:cNvPr id="298" name="Google Shape;298;p42"/>
          <p:cNvSpPr txBox="1"/>
          <p:nvPr/>
        </p:nvSpPr>
        <p:spPr>
          <a:xfrm>
            <a:off x="488325" y="2545725"/>
            <a:ext cx="5745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ROW</a:t>
            </a:r>
            <a:endParaRPr/>
          </a:p>
        </p:txBody>
      </p:sp>
      <p:graphicFrame>
        <p:nvGraphicFramePr>
          <p:cNvPr id="299" name="Google Shape;299;p42"/>
          <p:cNvGraphicFramePr/>
          <p:nvPr/>
        </p:nvGraphicFramePr>
        <p:xfrm>
          <a:off x="1249025" y="2959175"/>
          <a:ext cx="3000000" cy="3000000"/>
        </p:xfrm>
        <a:graphic>
          <a:graphicData uri="http://schemas.openxmlformats.org/drawingml/2006/table">
            <a:tbl>
              <a:tblPr>
                <a:noFill/>
                <a:tableStyleId>{6F5A06B9-A2F2-49EC-B583-C6305860FA10}</a:tableStyleId>
              </a:tblPr>
              <a:tblGrid>
                <a:gridCol w="2413000"/>
                <a:gridCol w="4826000"/>
              </a:tblGrid>
              <a:tr h="381000">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4</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8</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bl>
          </a:graphicData>
        </a:graphic>
      </p:graphicFrame>
      <p:graphicFrame>
        <p:nvGraphicFramePr>
          <p:cNvPr id="300" name="Google Shape;300;p42"/>
          <p:cNvGraphicFramePr/>
          <p:nvPr/>
        </p:nvGraphicFramePr>
        <p:xfrm>
          <a:off x="1249025" y="3421750"/>
          <a:ext cx="3000000" cy="3000000"/>
        </p:xfrm>
        <a:graphic>
          <a:graphicData uri="http://schemas.openxmlformats.org/drawingml/2006/table">
            <a:tbl>
              <a:tblPr>
                <a:noFill/>
                <a:tableStyleId>{6F5A06B9-A2F2-49EC-B583-C6305860FA10}</a:tableStyleId>
              </a:tblPr>
              <a:tblGrid>
                <a:gridCol w="3619500"/>
                <a:gridCol w="3619500"/>
              </a:tblGrid>
              <a:tr h="381000">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6</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Span 6</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bl>
          </a:graphicData>
        </a:graphic>
      </p:graphicFrame>
      <p:sp>
        <p:nvSpPr>
          <p:cNvPr id="301" name="Google Shape;301;p42"/>
          <p:cNvSpPr txBox="1"/>
          <p:nvPr/>
        </p:nvSpPr>
        <p:spPr>
          <a:xfrm>
            <a:off x="488325" y="2983888"/>
            <a:ext cx="5745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ROW</a:t>
            </a:r>
            <a:endParaRPr/>
          </a:p>
        </p:txBody>
      </p:sp>
      <p:sp>
        <p:nvSpPr>
          <p:cNvPr id="302" name="Google Shape;302;p42"/>
          <p:cNvSpPr txBox="1"/>
          <p:nvPr/>
        </p:nvSpPr>
        <p:spPr>
          <a:xfrm>
            <a:off x="488325" y="3421750"/>
            <a:ext cx="574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ROW</a:t>
            </a:r>
            <a:endParaRPr/>
          </a:p>
        </p:txBody>
      </p:sp>
      <p:sp>
        <p:nvSpPr>
          <p:cNvPr id="303" name="Google Shape;303;p42"/>
          <p:cNvSpPr txBox="1"/>
          <p:nvPr/>
        </p:nvSpPr>
        <p:spPr>
          <a:xfrm>
            <a:off x="488325" y="3835225"/>
            <a:ext cx="5745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a:t>
            </a:r>
            <a:r>
              <a:rPr lang="en"/>
              <a:t>0 Minutes</a:t>
            </a:r>
            <a:endParaRPr/>
          </a:p>
        </p:txBody>
      </p:sp>
      <p:sp>
        <p:nvSpPr>
          <p:cNvPr id="309" name="Google Shape;309;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11" name="Google Shape;311;p43"/>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t>Activity: Lorem Grids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be given an image of a simple web page layout created using the Bootstrap grid. They will attempt to recreate this layout from scratch.</a:t>
            </a:r>
            <a:endParaRPr sz="1900">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317" name="Google Shape;317;p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Lorem Grid</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318" name="Google Shape;318;p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19" name="Google Shape;319;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44"/>
          <p:cNvSpPr txBox="1"/>
          <p:nvPr/>
        </p:nvSpPr>
        <p:spPr>
          <a:xfrm>
            <a:off x="520975" y="1011925"/>
            <a:ext cx="8685300" cy="109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Open </a:t>
            </a:r>
            <a:r>
              <a:rPr lang="en">
                <a:solidFill>
                  <a:srgbClr val="0366D6"/>
                </a:solidFill>
                <a:highlight>
                  <a:srgbClr val="FFFFFF"/>
                </a:highlight>
                <a:uFill>
                  <a:noFill/>
                </a:uFill>
                <a:latin typeface="Roboto"/>
                <a:ea typeface="Roboto"/>
                <a:cs typeface="Roboto"/>
                <a:sym typeface="Roboto"/>
                <a:hlinkClick r:id="rId3">
                  <a:extLst>
                    <a:ext uri="{A12FA001-AC4F-418D-AE19-62706E023703}">
                      <ahyp:hlinkClr val="tx"/>
                    </a:ext>
                  </a:extLst>
                </a:hlinkClick>
              </a:rPr>
              <a:t>04-Lorem-Grid.png</a:t>
            </a:r>
            <a:r>
              <a:rPr lang="en">
                <a:solidFill>
                  <a:srgbClr val="24292E"/>
                </a:solidFill>
                <a:highlight>
                  <a:srgbClr val="FFFFFF"/>
                </a:highlight>
                <a:latin typeface="Roboto"/>
                <a:ea typeface="Roboto"/>
                <a:cs typeface="Roboto"/>
                <a:sym typeface="Roboto"/>
              </a:rPr>
              <a:t> file located within the </a:t>
            </a:r>
            <a:r>
              <a:rPr lang="en">
                <a:solidFill>
                  <a:srgbClr val="0366D6"/>
                </a:solidFill>
                <a:highlight>
                  <a:srgbClr val="FFFFFF"/>
                </a:highlight>
                <a:uFill>
                  <a:noFill/>
                </a:uFill>
                <a:latin typeface="Roboto"/>
                <a:ea typeface="Roboto"/>
                <a:cs typeface="Roboto"/>
                <a:sym typeface="Roboto"/>
                <a:hlinkClick r:id="rId4">
                  <a:extLst>
                    <a:ext uri="{A12FA001-AC4F-418D-AE19-62706E023703}">
                      <ahyp:hlinkClr val="tx"/>
                    </a:ext>
                  </a:extLst>
                </a:hlinkClick>
              </a:rPr>
              <a:t>Images</a:t>
            </a:r>
            <a:r>
              <a:rPr lang="en">
                <a:solidFill>
                  <a:srgbClr val="24292E"/>
                </a:solidFill>
                <a:highlight>
                  <a:srgbClr val="FFFFFF"/>
                </a:highlight>
                <a:latin typeface="Roboto"/>
                <a:ea typeface="Roboto"/>
                <a:cs typeface="Roboto"/>
                <a:sym typeface="Roboto"/>
              </a:rPr>
              <a:t> folder.</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Take a moment to study the image and create this layout using Bootstrap grid.</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You can use </a:t>
            </a:r>
            <a:r>
              <a:rPr lang="en">
                <a:solidFill>
                  <a:srgbClr val="0366D6"/>
                </a:solidFill>
                <a:highlight>
                  <a:srgbClr val="FFFFFF"/>
                </a:highlight>
                <a:uFill>
                  <a:noFill/>
                </a:uFill>
                <a:latin typeface="Roboto"/>
                <a:ea typeface="Roboto"/>
                <a:cs typeface="Roboto"/>
                <a:sym typeface="Roboto"/>
                <a:hlinkClick r:id="rId5">
                  <a:extLst>
                    <a:ext uri="{A12FA001-AC4F-418D-AE19-62706E023703}">
                      <ahyp:hlinkClr val="tx"/>
                    </a:ext>
                  </a:extLst>
                </a:hlinkClick>
              </a:rPr>
              <a:t>lorem ipsum</a:t>
            </a:r>
            <a:r>
              <a:rPr lang="en">
                <a:solidFill>
                  <a:srgbClr val="24292E"/>
                </a:solidFill>
                <a:highlight>
                  <a:srgbClr val="FFFFFF"/>
                </a:highlight>
                <a:latin typeface="Roboto"/>
                <a:ea typeface="Roboto"/>
                <a:cs typeface="Roboto"/>
                <a:sym typeface="Roboto"/>
              </a:rPr>
              <a:t> for the text.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You can read about the grid system here: </a:t>
            </a:r>
            <a:r>
              <a:rPr lang="en">
                <a:solidFill>
                  <a:srgbClr val="0366D6"/>
                </a:solidFill>
                <a:highlight>
                  <a:srgbClr val="FFFFFF"/>
                </a:highlight>
                <a:uFill>
                  <a:noFill/>
                </a:uFill>
                <a:latin typeface="Roboto"/>
                <a:ea typeface="Roboto"/>
                <a:cs typeface="Roboto"/>
                <a:sym typeface="Roboto"/>
                <a:hlinkClick r:id="rId6">
                  <a:extLst>
                    <a:ext uri="{A12FA001-AC4F-418D-AE19-62706E023703}">
                      <ahyp:hlinkClr val="tx"/>
                    </a:ext>
                  </a:extLst>
                </a:hlinkClick>
              </a:rPr>
              <a:t>http://getbootstrap.com/css/#grid</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21" name="Google Shape;321;p44"/>
          <p:cNvSpPr txBox="1"/>
          <p:nvPr/>
        </p:nvSpPr>
        <p:spPr>
          <a:xfrm>
            <a:off x="559325" y="3060700"/>
            <a:ext cx="8450700" cy="1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Hints</a:t>
            </a:r>
            <a:r>
              <a:rPr lang="en"/>
              <a:t>: </a:t>
            </a:r>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Container &gt; Row &gt; Column</a:t>
            </a:r>
            <a:endParaRPr>
              <a:latin typeface="Roboto"/>
              <a:ea typeface="Roboto"/>
              <a:cs typeface="Roboto"/>
              <a:sym typeface="Roboto"/>
            </a:endParaRPr>
          </a:p>
        </p:txBody>
      </p:sp>
      <p:pic>
        <p:nvPicPr>
          <p:cNvPr id="322" name="Google Shape;322;p44"/>
          <p:cNvPicPr preferRelativeResize="0"/>
          <p:nvPr/>
        </p:nvPicPr>
        <p:blipFill>
          <a:blip r:embed="rId7">
            <a:alphaModFix/>
          </a:blip>
          <a:stretch>
            <a:fillRect/>
          </a:stretch>
        </p:blipFill>
        <p:spPr>
          <a:xfrm rot="-1188523">
            <a:off x="610430" y="3484874"/>
            <a:ext cx="639676" cy="6396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40 min timer counting downwards, 5 sec pre-count with beeps and then an alarm after 40 min plus 60 sec overtime. If you rather have this timer counting upwards use this instead: https://www.youtube.com/watch?v=nh1yWKlVVgI&#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334" name="Google Shape;334;p46" title="40 minute Countdown timer (with alarm)">
            <a:hlinkClick r:id="rId3"/>
          </p:cNvPr>
          <p:cNvPicPr preferRelativeResize="0"/>
          <p:nvPr/>
        </p:nvPicPr>
        <p:blipFill>
          <a:blip r:embed="rId4">
            <a:alphaModFix/>
          </a:blip>
          <a:stretch>
            <a:fillRect/>
          </a:stretch>
        </p:blipFill>
        <p:spPr>
          <a:xfrm>
            <a:off x="362100" y="3288300"/>
            <a:ext cx="2082824" cy="1562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a:t>
            </a:r>
            <a:r>
              <a:rPr lang="en"/>
              <a:t>0 Minutes</a:t>
            </a:r>
            <a:endParaRPr/>
          </a:p>
        </p:txBody>
      </p:sp>
      <p:sp>
        <p:nvSpPr>
          <p:cNvPr id="340" name="Google Shape;340;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42" name="Google Shape;342;p47"/>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t>Activity: Bootstrap Components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and your partner will create a basic web page using Bootstrap components.</a:t>
            </a:r>
            <a:endParaRPr sz="1900">
              <a:latin typeface="Roboto Light"/>
              <a:ea typeface="Roboto Light"/>
              <a:cs typeface="Roboto Light"/>
              <a:sym typeface="Robo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348" name="Google Shape;348;p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Bootstrap Components</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349" name="Google Shape;349;p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50" name="Google Shape;350;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48"/>
          <p:cNvSpPr txBox="1"/>
          <p:nvPr/>
        </p:nvSpPr>
        <p:spPr>
          <a:xfrm>
            <a:off x="520975" y="1011925"/>
            <a:ext cx="8685300" cy="109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With a partner, navigate to </a:t>
            </a:r>
            <a:r>
              <a:rPr lang="en">
                <a:solidFill>
                  <a:srgbClr val="0366D6"/>
                </a:solidFill>
                <a:highlight>
                  <a:srgbClr val="FFFFFF"/>
                </a:highlight>
                <a:uFill>
                  <a:noFill/>
                </a:uFill>
                <a:latin typeface="Roboto"/>
                <a:ea typeface="Roboto"/>
                <a:cs typeface="Roboto"/>
                <a:sym typeface="Roboto"/>
                <a:hlinkClick r:id="rId3">
                  <a:extLst>
                    <a:ext uri="{A12FA001-AC4F-418D-AE19-62706E023703}">
                      <ahyp:hlinkClr val="tx"/>
                    </a:ext>
                  </a:extLst>
                </a:hlinkClick>
              </a:rPr>
              <a:t>http://getbootstrap.com/components/</a:t>
            </a:r>
            <a:endParaRPr>
              <a:solidFill>
                <a:srgbClr val="0366D6"/>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Create a new HTML file, try to include at least 10 different Bootstrap components in this file, and be ready to discuss after the activity.</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You can add a Bootstrap component inside of your document by copying and pasting any of the examples on the Bootstrap Components page.</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a:t>
            </a:r>
            <a:r>
              <a:rPr lang="en"/>
              <a:t>0 Minutes</a:t>
            </a:r>
            <a:endParaRPr/>
          </a:p>
        </p:txBody>
      </p:sp>
      <p:sp>
        <p:nvSpPr>
          <p:cNvPr id="129" name="Google Shape;129;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1" name="Google Shape;131;p22"/>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t>Activity: Styling Classes and IDs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try your best to create a CSS layout from this image already supplied in the given folder.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9"/>
          <p:cNvPicPr preferRelativeResize="0"/>
          <p:nvPr/>
        </p:nvPicPr>
        <p:blipFill rotWithShape="1">
          <a:blip r:embed="rId3">
            <a:alphaModFix/>
          </a:blip>
          <a:srcRect b="0" l="0" r="0" t="0"/>
          <a:stretch/>
        </p:blipFill>
        <p:spPr>
          <a:xfrm>
            <a:off x="0" y="0"/>
            <a:ext cx="9144000" cy="5143503"/>
          </a:xfrm>
          <a:prstGeom prst="rect">
            <a:avLst/>
          </a:prstGeom>
          <a:noFill/>
          <a:ln>
            <a:noFill/>
          </a:ln>
        </p:spPr>
      </p:pic>
      <p:sp>
        <p:nvSpPr>
          <p:cNvPr id="357" name="Google Shape;357;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59" name="Google Shape;359;p49"/>
          <p:cNvSpPr txBox="1"/>
          <p:nvPr/>
        </p:nvSpPr>
        <p:spPr>
          <a:xfrm>
            <a:off x="2409625" y="2273075"/>
            <a:ext cx="3745500" cy="23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400">
              <a:solidFill>
                <a:srgbClr val="FFFFFF"/>
              </a:solidFill>
              <a:latin typeface="Roboto"/>
              <a:ea typeface="Roboto"/>
              <a:cs typeface="Roboto"/>
              <a:sym typeface="Roboto"/>
            </a:endParaRPr>
          </a:p>
          <a:p>
            <a:pPr indent="0" lvl="0" marL="0" rtl="0" algn="ctr">
              <a:spcBef>
                <a:spcPts val="1600"/>
              </a:spcBef>
              <a:spcAft>
                <a:spcPts val="0"/>
              </a:spcAft>
              <a:buNone/>
            </a:pPr>
            <a:r>
              <a:rPr lang="en" sz="3400">
                <a:solidFill>
                  <a:srgbClr val="FFFFFF"/>
                </a:solidFill>
                <a:latin typeface="Roboto"/>
                <a:ea typeface="Roboto"/>
                <a:cs typeface="Roboto"/>
                <a:sym typeface="Roboto"/>
              </a:rPr>
              <a:t>Let’s Discuss</a:t>
            </a:r>
            <a:endParaRPr sz="3400">
              <a:solidFill>
                <a:srgbClr val="FFFFFF"/>
              </a:solidFill>
              <a:latin typeface="Roboto"/>
              <a:ea typeface="Roboto"/>
              <a:cs typeface="Roboto"/>
              <a:sym typeface="Roboto"/>
            </a:endParaRPr>
          </a:p>
          <a:p>
            <a:pPr indent="0" lvl="0" marL="0" rtl="0" algn="ctr">
              <a:spcBef>
                <a:spcPts val="1600"/>
              </a:spcBef>
              <a:spcAft>
                <a:spcPts val="1600"/>
              </a:spcAft>
              <a:buNone/>
            </a:pPr>
            <a:r>
              <a:rPr lang="en" sz="3400">
                <a:solidFill>
                  <a:srgbClr val="FFFFFF"/>
                </a:solidFill>
                <a:latin typeface="Roboto"/>
                <a:ea typeface="Roboto"/>
                <a:cs typeface="Roboto"/>
                <a:sym typeface="Roboto"/>
              </a:rPr>
              <a:t>Bootstrap Components </a:t>
            </a:r>
            <a:endParaRPr sz="3400">
              <a:solidFill>
                <a:srgbClr val="FFFFFF"/>
              </a:solidFill>
              <a:latin typeface="Roboto"/>
              <a:ea typeface="Roboto"/>
              <a:cs typeface="Roboto"/>
              <a:sym typeface="Roboto"/>
            </a:endParaRPr>
          </a:p>
        </p:txBody>
      </p:sp>
      <p:cxnSp>
        <p:nvCxnSpPr>
          <p:cNvPr id="360" name="Google Shape;360;p49"/>
          <p:cNvCxnSpPr/>
          <p:nvPr/>
        </p:nvCxnSpPr>
        <p:spPr>
          <a:xfrm>
            <a:off x="2682625" y="3802525"/>
            <a:ext cx="31995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66" name="Google Shape;366;p5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Different Column Types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Different Columns Types</a:t>
            </a:r>
            <a:endParaRPr b="1" sz="2600">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372" name="Google Shape;372;p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73" name="Google Shape;373;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05-Responsive-Cols.png" id="374" name="Google Shape;374;p51"/>
          <p:cNvPicPr preferRelativeResize="0"/>
          <p:nvPr/>
        </p:nvPicPr>
        <p:blipFill>
          <a:blip r:embed="rId3">
            <a:alphaModFix/>
          </a:blip>
          <a:stretch>
            <a:fillRect/>
          </a:stretch>
        </p:blipFill>
        <p:spPr>
          <a:xfrm>
            <a:off x="2223525" y="844638"/>
            <a:ext cx="4696925" cy="3994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25</a:t>
            </a:r>
            <a:r>
              <a:rPr lang="en"/>
              <a:t> Minutes</a:t>
            </a:r>
            <a:endParaRPr/>
          </a:p>
        </p:txBody>
      </p:sp>
      <p:sp>
        <p:nvSpPr>
          <p:cNvPr id="380" name="Google Shape;380;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82" name="Google Shape;382;p52"/>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t>Activity: Clone a Website</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attempt to recreate an existing website using the Bootstrap grid and Bootstrap components.</a:t>
            </a:r>
            <a:endParaRPr sz="1900">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388" name="Google Shape;388;p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Clone a Website</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389" name="Google Shape;389;p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0" name="Google Shape;390;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1" name="Google Shape;391;p53"/>
          <p:cNvSpPr txBox="1"/>
          <p:nvPr/>
        </p:nvSpPr>
        <p:spPr>
          <a:xfrm>
            <a:off x="520975" y="1011925"/>
            <a:ext cx="8685300" cy="109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For the remainder of class, you will be using Bootstrap to create a clone of one of the following websites:</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0366D6"/>
                </a:solidFill>
                <a:highlight>
                  <a:srgbClr val="FFFFFF"/>
                </a:highlight>
                <a:uFill>
                  <a:noFill/>
                </a:uFill>
                <a:latin typeface="Roboto"/>
                <a:ea typeface="Roboto"/>
                <a:cs typeface="Roboto"/>
                <a:sym typeface="Roboto"/>
                <a:hlinkClick r:id="rId3">
                  <a:extLst>
                    <a:ext uri="{A12FA001-AC4F-418D-AE19-62706E023703}">
                      <ahyp:hlinkClr val="tx"/>
                    </a:ext>
                  </a:extLst>
                </a:hlinkClick>
              </a:rPr>
              <a:t>https://github.com/</a:t>
            </a:r>
            <a:endParaRPr>
              <a:solidFill>
                <a:srgbClr val="0366D6"/>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0366D6"/>
                </a:solidFill>
                <a:highlight>
                  <a:srgbClr val="FFFFFF"/>
                </a:highlight>
                <a:uFill>
                  <a:noFill/>
                </a:uFill>
                <a:latin typeface="Roboto"/>
                <a:ea typeface="Roboto"/>
                <a:cs typeface="Roboto"/>
                <a:sym typeface="Roboto"/>
                <a:hlinkClick r:id="rId4">
                  <a:extLst>
                    <a:ext uri="{A12FA001-AC4F-418D-AE19-62706E023703}">
                      <ahyp:hlinkClr val="tx"/>
                    </a:ext>
                  </a:extLst>
                </a:hlinkClick>
              </a:rPr>
              <a:t>http://stackoverflow.com/</a:t>
            </a:r>
            <a:endParaRPr>
              <a:solidFill>
                <a:srgbClr val="0366D6"/>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0366D6"/>
                </a:solidFill>
                <a:highlight>
                  <a:srgbClr val="FFFFFF"/>
                </a:highlight>
                <a:uFill>
                  <a:noFill/>
                </a:uFill>
                <a:latin typeface="Roboto"/>
                <a:ea typeface="Roboto"/>
                <a:cs typeface="Roboto"/>
                <a:sym typeface="Roboto"/>
                <a:hlinkClick r:id="rId5">
                  <a:extLst>
                    <a:ext uri="{A12FA001-AC4F-418D-AE19-62706E023703}">
                      <ahyp:hlinkClr val="tx"/>
                    </a:ext>
                  </a:extLst>
                </a:hlinkClick>
              </a:rPr>
              <a:t>https://twitter.com/</a:t>
            </a:r>
            <a:endParaRPr>
              <a:solidFill>
                <a:srgbClr val="0366D6"/>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0366D6"/>
                </a:solidFill>
                <a:highlight>
                  <a:srgbClr val="FFFFFF"/>
                </a:highlight>
                <a:uFill>
                  <a:noFill/>
                </a:uFill>
                <a:latin typeface="Roboto"/>
                <a:ea typeface="Roboto"/>
                <a:cs typeface="Roboto"/>
                <a:sym typeface="Roboto"/>
                <a:hlinkClick r:id="rId6">
                  <a:extLst>
                    <a:ext uri="{A12FA001-AC4F-418D-AE19-62706E023703}">
                      <ahyp:hlinkClr val="tx"/>
                    </a:ext>
                  </a:extLst>
                </a:hlinkClick>
              </a:rPr>
              <a:t>https://www.amazon.com/</a:t>
            </a:r>
            <a:endParaRPr>
              <a:solidFill>
                <a:srgbClr val="0366D6"/>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0366D6"/>
                </a:solidFill>
                <a:highlight>
                  <a:srgbClr val="FFFFFF"/>
                </a:highlight>
                <a:uFill>
                  <a:noFill/>
                </a:uFill>
                <a:latin typeface="Roboto"/>
                <a:ea typeface="Roboto"/>
                <a:cs typeface="Roboto"/>
                <a:sym typeface="Roboto"/>
                <a:hlinkClick r:id="rId7">
                  <a:extLst>
                    <a:ext uri="{A12FA001-AC4F-418D-AE19-62706E023703}">
                      <ahyp:hlinkClr val="tx"/>
                    </a:ext>
                  </a:extLst>
                </a:hlinkClick>
              </a:rPr>
              <a:t>https://www.microsoft.com/en-us/</a:t>
            </a:r>
            <a:endParaRPr>
              <a:solidFill>
                <a:srgbClr val="0366D6"/>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Use the inspector to find color values for elements on the real website, along with any other values you may need.</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Use the Bootstrap grid to space the various components on your web page to roughly where they fall on the real site. Don't worry too much about being exact here!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If you have another website you would like to try instead, run it by your instructor for approval.</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Note: You'll still need to include your own CSS file to add more specific custom styling to your web page. Make sure this is included in your index.html file after Bootstrap is included.</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idx="3" type="body"/>
          </p:nvPr>
        </p:nvSpPr>
        <p:spPr>
          <a:xfrm>
            <a:off x="229325" y="751800"/>
            <a:ext cx="7816800" cy="29985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137" name="Google Shape;137;p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Activity: Styling Classes and IDs</a:t>
            </a:r>
            <a:endParaRPr b="1">
              <a:latin typeface="Roboto"/>
              <a:ea typeface="Roboto"/>
              <a:cs typeface="Roboto"/>
              <a:sym typeface="Roboto"/>
            </a:endParaRPr>
          </a:p>
        </p:txBody>
      </p:sp>
      <p:sp>
        <p:nvSpPr>
          <p:cNvPr id="138" name="Google Shape;138;p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9" name="Google Shape;139;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 name="Google Shape;140;p23"/>
          <p:cNvSpPr txBox="1"/>
          <p:nvPr/>
        </p:nvSpPr>
        <p:spPr>
          <a:xfrm>
            <a:off x="565525" y="1053575"/>
            <a:ext cx="8361300" cy="559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Open the </a:t>
            </a:r>
            <a:r>
              <a:rPr lang="en">
                <a:solidFill>
                  <a:srgbClr val="0366D6"/>
                </a:solidFill>
                <a:highlight>
                  <a:srgbClr val="FFFFFF"/>
                </a:highlight>
                <a:uFill>
                  <a:noFill/>
                </a:uFill>
                <a:latin typeface="Roboto"/>
                <a:ea typeface="Roboto"/>
                <a:cs typeface="Roboto"/>
                <a:sym typeface="Roboto"/>
                <a:hlinkClick r:id="rId3">
                  <a:extLst>
                    <a:ext uri="{A12FA001-AC4F-418D-AE19-62706E023703}">
                      <ahyp:hlinkClr val="tx"/>
                    </a:ext>
                  </a:extLst>
                </a:hlinkClick>
              </a:rPr>
              <a:t>Unsolved Folder</a:t>
            </a:r>
            <a:r>
              <a:rPr lang="en">
                <a:solidFill>
                  <a:srgbClr val="24292E"/>
                </a:solidFill>
                <a:highlight>
                  <a:srgbClr val="FFFFFF"/>
                </a:highlight>
                <a:latin typeface="Roboto"/>
                <a:ea typeface="Roboto"/>
                <a:cs typeface="Roboto"/>
                <a:sym typeface="Roboto"/>
              </a:rPr>
              <a:t>. </a:t>
            </a:r>
            <a:r>
              <a:rPr b="1" lang="en">
                <a:highlight>
                  <a:srgbClr val="FFFFFF"/>
                </a:highlight>
                <a:uFill>
                  <a:noFill/>
                </a:uFill>
                <a:latin typeface="Roboto"/>
                <a:ea typeface="Roboto"/>
                <a:cs typeface="Roboto"/>
                <a:sym typeface="Roboto"/>
                <a:hlinkClick r:id="rId4"/>
              </a:rPr>
              <a:t>11-Web</a:t>
            </a:r>
            <a:r>
              <a:rPr b="1" lang="en">
                <a:highlight>
                  <a:srgbClr val="FFFFFF"/>
                </a:highlight>
                <a:latin typeface="Roboto"/>
                <a:ea typeface="Roboto"/>
                <a:cs typeface="Roboto"/>
                <a:sym typeface="Roboto"/>
              </a:rPr>
              <a:t>/</a:t>
            </a:r>
            <a:r>
              <a:rPr b="1" lang="en">
                <a:highlight>
                  <a:srgbClr val="FFFFFF"/>
                </a:highlight>
                <a:uFill>
                  <a:noFill/>
                </a:uFill>
                <a:latin typeface="Roboto"/>
                <a:ea typeface="Roboto"/>
                <a:cs typeface="Roboto"/>
                <a:sym typeface="Roboto"/>
                <a:hlinkClick r:id="rId5"/>
              </a:rPr>
              <a:t>3</a:t>
            </a:r>
            <a:r>
              <a:rPr b="1" lang="en">
                <a:highlight>
                  <a:srgbClr val="FFFFFF"/>
                </a:highlight>
                <a:latin typeface="Roboto"/>
                <a:ea typeface="Roboto"/>
                <a:cs typeface="Roboto"/>
                <a:sym typeface="Roboto"/>
              </a:rPr>
              <a:t>/</a:t>
            </a:r>
            <a:r>
              <a:rPr b="1" lang="en">
                <a:highlight>
                  <a:srgbClr val="FFFFFF"/>
                </a:highlight>
                <a:uFill>
                  <a:noFill/>
                </a:uFill>
                <a:latin typeface="Roboto"/>
                <a:ea typeface="Roboto"/>
                <a:cs typeface="Roboto"/>
                <a:sym typeface="Roboto"/>
                <a:hlinkClick r:id="rId6"/>
              </a:rPr>
              <a:t>Activities</a:t>
            </a:r>
            <a:r>
              <a:rPr b="1" lang="en">
                <a:highlight>
                  <a:srgbClr val="FFFFFF"/>
                </a:highlight>
                <a:latin typeface="Roboto"/>
                <a:ea typeface="Roboto"/>
                <a:cs typeface="Roboto"/>
                <a:sym typeface="Roboto"/>
              </a:rPr>
              <a:t>/</a:t>
            </a:r>
            <a:r>
              <a:rPr b="1" lang="en">
                <a:highlight>
                  <a:srgbClr val="FFFFFF"/>
                </a:highlight>
                <a:uFill>
                  <a:noFill/>
                </a:uFill>
                <a:latin typeface="Roboto"/>
                <a:ea typeface="Roboto"/>
                <a:cs typeface="Roboto"/>
                <a:sym typeface="Roboto"/>
                <a:hlinkClick r:id="rId7"/>
              </a:rPr>
              <a:t>01-Stu_ReviewActivity</a:t>
            </a:r>
            <a:r>
              <a:rPr b="1" lang="en">
                <a:highlight>
                  <a:srgbClr val="FFFFFF"/>
                </a:highlight>
                <a:latin typeface="Roboto"/>
                <a:ea typeface="Roboto"/>
                <a:cs typeface="Roboto"/>
                <a:sym typeface="Roboto"/>
              </a:rPr>
              <a:t>/Unsolved/</a:t>
            </a:r>
            <a:endParaRPr b="1">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For this activity, you are adding CSS styles to the index.html file in this folder.</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Take a moment to study the</a:t>
            </a:r>
            <a:r>
              <a:rPr lang="en" sz="1200">
                <a:solidFill>
                  <a:srgbClr val="24292E"/>
                </a:solidFill>
                <a:highlight>
                  <a:srgbClr val="FFFFFF"/>
                </a:highlight>
              </a:rPr>
              <a:t> </a:t>
            </a:r>
            <a:r>
              <a:rPr lang="en" sz="1200">
                <a:solidFill>
                  <a:srgbClr val="0366D6"/>
                </a:solidFill>
                <a:highlight>
                  <a:srgbClr val="EFEFEF"/>
                </a:highlight>
                <a:uFill>
                  <a:noFill/>
                </a:uFill>
                <a:latin typeface="Consolas"/>
                <a:ea typeface="Consolas"/>
                <a:cs typeface="Consolas"/>
                <a:sym typeface="Consolas"/>
                <a:hlinkClick r:id="rId8">
                  <a:extLst>
                    <a:ext uri="{A12FA001-AC4F-418D-AE19-62706E023703}">
                      <ahyp:hlinkClr val="tx"/>
                    </a:ext>
                  </a:extLst>
                </a:hlinkClick>
              </a:rPr>
              <a:t>01-CSS-Review.png</a:t>
            </a:r>
            <a:r>
              <a:rPr lang="en" sz="1200">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image. The provided HTML file has all of the required elements included to create the web page described, but none of the CSS.</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Add styles to the</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styles.css</a:t>
            </a:r>
            <a:r>
              <a:rPr lang="en" sz="1200">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file to make</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index.html</a:t>
            </a:r>
            <a:r>
              <a:rPr lang="en" sz="1200">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look like the web page in</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01-CSS-Review.png</a:t>
            </a:r>
            <a:r>
              <a:rPr lang="en" sz="1200">
                <a:solidFill>
                  <a:srgbClr val="24292E"/>
                </a:solidFill>
                <a:highlight>
                  <a:srgbClr val="FFFFFF"/>
                </a:highlight>
              </a:rPr>
              <a:t>.</a:t>
            </a:r>
            <a:endParaRPr sz="1200">
              <a:solidFill>
                <a:srgbClr val="24292E"/>
              </a:solidFill>
              <a:highlight>
                <a:srgbClr val="FFFFFF"/>
              </a:highlight>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Try to get your styles as close to the image as possible.</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41" name="Google Shape;141;p23"/>
          <p:cNvPicPr preferRelativeResize="0"/>
          <p:nvPr/>
        </p:nvPicPr>
        <p:blipFill>
          <a:blip r:embed="rId9">
            <a:alphaModFix/>
          </a:blip>
          <a:stretch>
            <a:fillRect/>
          </a:stretch>
        </p:blipFill>
        <p:spPr>
          <a:xfrm>
            <a:off x="1106851" y="2167963"/>
            <a:ext cx="3765425" cy="2077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53" name="Google Shape;153;p2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Chrome DevTools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Chrome DevTools </a:t>
            </a:r>
            <a:endParaRPr b="1" sz="2600">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59" name="Google Shape;159;p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0" name="Google Shape;16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1" name="Google Shape;161;p26"/>
          <p:cNvSpPr txBox="1"/>
          <p:nvPr/>
        </p:nvSpPr>
        <p:spPr>
          <a:xfrm>
            <a:off x="291475" y="832800"/>
            <a:ext cx="86436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rgbClr val="202124"/>
                </a:solidFill>
                <a:highlight>
                  <a:srgbClr val="FFFFFF"/>
                </a:highlight>
                <a:latin typeface="Roboto"/>
                <a:ea typeface="Roboto"/>
                <a:cs typeface="Roboto"/>
                <a:sym typeface="Roboto"/>
              </a:rPr>
              <a:t>Chrome DevTools is a set of web developer tools built directly into the </a:t>
            </a:r>
            <a:r>
              <a:rPr lang="en">
                <a:solidFill>
                  <a:srgbClr val="1A73E8"/>
                </a:solidFill>
                <a:highlight>
                  <a:srgbClr val="FFFFFF"/>
                </a:highlight>
                <a:uFill>
                  <a:noFill/>
                </a:uFill>
                <a:latin typeface="Roboto"/>
                <a:ea typeface="Roboto"/>
                <a:cs typeface="Roboto"/>
                <a:sym typeface="Roboto"/>
                <a:hlinkClick r:id="rId3">
                  <a:extLst>
                    <a:ext uri="{A12FA001-AC4F-418D-AE19-62706E023703}">
                      <ahyp:hlinkClr val="tx"/>
                    </a:ext>
                  </a:extLst>
                </a:hlinkClick>
              </a:rPr>
              <a:t>Google Chrome</a:t>
            </a:r>
            <a:r>
              <a:rPr lang="en">
                <a:solidFill>
                  <a:srgbClr val="202124"/>
                </a:solidFill>
                <a:highlight>
                  <a:srgbClr val="FFFFFF"/>
                </a:highlight>
                <a:latin typeface="Roboto"/>
                <a:ea typeface="Roboto"/>
                <a:cs typeface="Roboto"/>
                <a:sym typeface="Roboto"/>
              </a:rPr>
              <a:t> browser.</a:t>
            </a:r>
            <a:endParaRPr>
              <a:solidFill>
                <a:srgbClr val="202124"/>
              </a:solidFill>
              <a:highlight>
                <a:srgbClr val="FFFFFF"/>
              </a:highlight>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rgbClr val="202124"/>
                </a:solidFill>
                <a:highlight>
                  <a:srgbClr val="FFFFFF"/>
                </a:highlight>
                <a:latin typeface="Roboto"/>
                <a:ea typeface="Roboto"/>
                <a:cs typeface="Roboto"/>
                <a:sym typeface="Roboto"/>
              </a:rPr>
              <a:t>DevTools can help you edit pages on-the-fly and diagnose problems quickly, which ultimately helps you build better websites, faster.</a:t>
            </a:r>
            <a:endParaRPr>
              <a:solidFill>
                <a:srgbClr val="20212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a:solidFill>
                <a:srgbClr val="202124"/>
              </a:solidFill>
              <a:highlight>
                <a:srgbClr val="FFFFFF"/>
              </a:highlight>
              <a:latin typeface="Roboto"/>
              <a:ea typeface="Roboto"/>
              <a:cs typeface="Roboto"/>
              <a:sym typeface="Roboto"/>
            </a:endParaRPr>
          </a:p>
          <a:p>
            <a:pPr indent="-317500" lvl="0" marL="457200" rtl="0" algn="l">
              <a:spcBef>
                <a:spcPts val="0"/>
              </a:spcBef>
              <a:spcAft>
                <a:spcPts val="0"/>
              </a:spcAft>
              <a:buClr>
                <a:srgbClr val="000000"/>
              </a:buClr>
              <a:buSzPts val="1400"/>
              <a:buFont typeface="Roboto"/>
              <a:buChar char="●"/>
            </a:pPr>
            <a:r>
              <a:rPr b="1" lang="en">
                <a:solidFill>
                  <a:srgbClr val="666666"/>
                </a:solidFill>
                <a:highlight>
                  <a:srgbClr val="FFFFFF"/>
                </a:highlight>
                <a:latin typeface="Roboto"/>
                <a:ea typeface="Roboto"/>
                <a:cs typeface="Roboto"/>
                <a:sym typeface="Roboto"/>
              </a:rPr>
              <a:t>Open </a:t>
            </a:r>
            <a:r>
              <a:rPr b="1" lang="en">
                <a:solidFill>
                  <a:srgbClr val="FF0000"/>
                </a:solidFill>
                <a:highlight>
                  <a:srgbClr val="FFFFFF"/>
                </a:highlight>
                <a:latin typeface="Roboto"/>
                <a:ea typeface="Roboto"/>
                <a:cs typeface="Roboto"/>
                <a:sym typeface="Roboto"/>
              </a:rPr>
              <a:t>DevTools</a:t>
            </a:r>
            <a:endParaRPr b="1">
              <a:solidFill>
                <a:srgbClr val="FF0000"/>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a:p>
            <a:pPr indent="-317500" lvl="1" marL="914400" rtl="0" algn="l">
              <a:spcBef>
                <a:spcPts val="0"/>
              </a:spcBef>
              <a:spcAft>
                <a:spcPts val="0"/>
              </a:spcAft>
              <a:buSzPts val="1400"/>
              <a:buFont typeface="Roboto"/>
              <a:buChar char="○"/>
            </a:pPr>
            <a:r>
              <a:rPr b="1" lang="en">
                <a:highlight>
                  <a:srgbClr val="FFFFFF"/>
                </a:highlight>
                <a:latin typeface="Roboto"/>
                <a:ea typeface="Roboto"/>
                <a:cs typeface="Roboto"/>
                <a:sym typeface="Roboto"/>
              </a:rPr>
              <a:t>Mac:</a:t>
            </a:r>
            <a:r>
              <a:rPr b="1" lang="en">
                <a:solidFill>
                  <a:srgbClr val="FF0000"/>
                </a:solidFill>
                <a:highlight>
                  <a:srgbClr val="FFFFFF"/>
                </a:highlight>
                <a:latin typeface="Roboto"/>
                <a:ea typeface="Roboto"/>
                <a:cs typeface="Roboto"/>
                <a:sym typeface="Roboto"/>
              </a:rPr>
              <a:t> </a:t>
            </a:r>
            <a:r>
              <a:rPr lang="en" sz="1200">
                <a:solidFill>
                  <a:srgbClr val="24292E"/>
                </a:solidFill>
                <a:highlight>
                  <a:srgbClr val="FFFFFF"/>
                </a:highlight>
                <a:latin typeface="Consolas"/>
                <a:ea typeface="Consolas"/>
                <a:cs typeface="Consolas"/>
                <a:sym typeface="Consolas"/>
              </a:rPr>
              <a:t>Cmd + Option + I</a:t>
            </a:r>
            <a:endParaRPr sz="1200">
              <a:solidFill>
                <a:srgbClr val="24292E"/>
              </a:solidFill>
              <a:highlight>
                <a:srgbClr val="FFFFFF"/>
              </a:highlight>
              <a:latin typeface="Consolas"/>
              <a:ea typeface="Consolas"/>
              <a:cs typeface="Consolas"/>
              <a:sym typeface="Consolas"/>
            </a:endParaRPr>
          </a:p>
          <a:p>
            <a:pPr indent="-317500" lvl="1" marL="914400" rtl="0" algn="l">
              <a:spcBef>
                <a:spcPts val="0"/>
              </a:spcBef>
              <a:spcAft>
                <a:spcPts val="0"/>
              </a:spcAft>
              <a:buSzPts val="1400"/>
              <a:buFont typeface="Roboto"/>
              <a:buChar char="○"/>
            </a:pPr>
            <a:r>
              <a:rPr b="1" lang="en">
                <a:highlight>
                  <a:srgbClr val="FFFFFF"/>
                </a:highlight>
                <a:latin typeface="Roboto"/>
                <a:ea typeface="Roboto"/>
                <a:cs typeface="Roboto"/>
                <a:sym typeface="Roboto"/>
              </a:rPr>
              <a:t>PC</a:t>
            </a:r>
            <a:r>
              <a:rPr lang="en" sz="1200">
                <a:solidFill>
                  <a:srgbClr val="24292E"/>
                </a:solidFill>
                <a:highlight>
                  <a:srgbClr val="FFFFFF"/>
                </a:highlight>
                <a:latin typeface="Consolas"/>
                <a:ea typeface="Consolas"/>
                <a:cs typeface="Consolas"/>
                <a:sym typeface="Consolas"/>
              </a:rPr>
              <a:t>: Ctrl + Shift + I </a:t>
            </a:r>
            <a:endParaRPr sz="1200">
              <a:solidFill>
                <a:srgbClr val="24292E"/>
              </a:solidFill>
              <a:highlight>
                <a:srgbClr val="FFFFFF"/>
              </a:highlight>
              <a:latin typeface="Consolas"/>
              <a:ea typeface="Consolas"/>
              <a:cs typeface="Consolas"/>
              <a:sym typeface="Consolas"/>
            </a:endParaRPr>
          </a:p>
        </p:txBody>
      </p:sp>
      <p:pic>
        <p:nvPicPr>
          <p:cNvPr descr="06-Devtools.png" id="162" name="Google Shape;162;p26"/>
          <p:cNvPicPr preferRelativeResize="0"/>
          <p:nvPr/>
        </p:nvPicPr>
        <p:blipFill>
          <a:blip r:embed="rId4">
            <a:alphaModFix/>
          </a:blip>
          <a:stretch>
            <a:fillRect/>
          </a:stretch>
        </p:blipFill>
        <p:spPr>
          <a:xfrm>
            <a:off x="3115975" y="1660700"/>
            <a:ext cx="5819100" cy="31095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a:t>
            </a:r>
            <a:r>
              <a:rPr lang="en"/>
              <a:t>0 Minutes</a:t>
            </a:r>
            <a:endParaRPr/>
          </a:p>
        </p:txBody>
      </p:sp>
      <p:sp>
        <p:nvSpPr>
          <p:cNvPr id="168" name="Google Shape;1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 name="Google Shape;169;p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70" name="Google Shape;170;p27"/>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t>Activity: Chrome Devtools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be modifying a website of their choice using Chrome Devtools. Take a screenshot of the website they modified and post it in the class’s slack channel.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idx="3" type="body"/>
          </p:nvPr>
        </p:nvSpPr>
        <p:spPr>
          <a:xfrm>
            <a:off x="229325" y="751800"/>
            <a:ext cx="7816800" cy="15789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176" name="Google Shape;176;p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Styling Classes and IDs</a:t>
            </a:r>
            <a:endParaRPr b="1">
              <a:latin typeface="Roboto"/>
              <a:ea typeface="Roboto"/>
              <a:cs typeface="Roboto"/>
              <a:sym typeface="Roboto"/>
            </a:endParaRPr>
          </a:p>
        </p:txBody>
      </p:sp>
      <p:sp>
        <p:nvSpPr>
          <p:cNvPr id="177" name="Google Shape;177;p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78" name="Google Shape;178;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28"/>
          <p:cNvSpPr txBox="1"/>
          <p:nvPr/>
        </p:nvSpPr>
        <p:spPr>
          <a:xfrm>
            <a:off x="582900" y="1045250"/>
            <a:ext cx="8685300" cy="559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Navigate to the website of your choice and open Chrome Devtools. In particular, you want to open the element inspector.</a:t>
            </a:r>
            <a:endParaRPr sz="1300">
              <a:solidFill>
                <a:srgbClr val="24292E"/>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4292E"/>
              </a:buClr>
              <a:buSzPts val="1200"/>
              <a:buChar char="○"/>
            </a:pPr>
            <a:r>
              <a:rPr lang="en" sz="1300">
                <a:solidFill>
                  <a:srgbClr val="24292E"/>
                </a:solidFill>
                <a:highlight>
                  <a:srgbClr val="FFFFFF"/>
                </a:highlight>
                <a:latin typeface="Roboto"/>
                <a:ea typeface="Roboto"/>
                <a:cs typeface="Roboto"/>
                <a:sym typeface="Roboto"/>
              </a:rPr>
              <a:t>You can open launch Devtools</a:t>
            </a:r>
            <a:r>
              <a:rPr lang="en" sz="1100">
                <a:solidFill>
                  <a:srgbClr val="24292E"/>
                </a:solidFill>
                <a:highlight>
                  <a:srgbClr val="FFFFFF"/>
                </a:highlight>
              </a:rPr>
              <a:t> </a:t>
            </a:r>
            <a:r>
              <a:rPr lang="en" sz="1300">
                <a:solidFill>
                  <a:srgbClr val="24292E"/>
                </a:solidFill>
                <a:highlight>
                  <a:srgbClr val="FFFFFF"/>
                </a:highlight>
                <a:latin typeface="Roboto"/>
                <a:ea typeface="Roboto"/>
                <a:cs typeface="Roboto"/>
                <a:sym typeface="Roboto"/>
              </a:rPr>
              <a:t>with</a:t>
            </a:r>
            <a:r>
              <a:rPr lang="en" sz="1100">
                <a:solidFill>
                  <a:srgbClr val="24292E"/>
                </a:solidFill>
                <a:highlight>
                  <a:srgbClr val="FFFFFF"/>
                </a:highlight>
              </a:rPr>
              <a:t> </a:t>
            </a:r>
            <a:r>
              <a:rPr lang="en" sz="1100">
                <a:solidFill>
                  <a:srgbClr val="24292E"/>
                </a:solidFill>
                <a:highlight>
                  <a:srgbClr val="EFEFEF"/>
                </a:highlight>
                <a:latin typeface="Consolas"/>
                <a:ea typeface="Consolas"/>
                <a:cs typeface="Consolas"/>
                <a:sym typeface="Consolas"/>
              </a:rPr>
              <a:t>Cmd + Option + I</a:t>
            </a:r>
            <a:r>
              <a:rPr lang="en" sz="1100">
                <a:solidFill>
                  <a:srgbClr val="24292E"/>
                </a:solidFill>
                <a:highlight>
                  <a:srgbClr val="FFFFFF"/>
                </a:highlight>
              </a:rPr>
              <a:t> </a:t>
            </a:r>
            <a:r>
              <a:rPr lang="en" sz="1300">
                <a:solidFill>
                  <a:srgbClr val="24292E"/>
                </a:solidFill>
                <a:highlight>
                  <a:srgbClr val="FFFFFF"/>
                </a:highlight>
                <a:latin typeface="Roboto"/>
                <a:ea typeface="Roboto"/>
                <a:cs typeface="Roboto"/>
                <a:sym typeface="Roboto"/>
              </a:rPr>
              <a:t>on a Mac and</a:t>
            </a:r>
            <a:r>
              <a:rPr lang="en" sz="1100">
                <a:solidFill>
                  <a:srgbClr val="24292E"/>
                </a:solidFill>
                <a:highlight>
                  <a:srgbClr val="FFFFFF"/>
                </a:highlight>
              </a:rPr>
              <a:t> </a:t>
            </a:r>
            <a:r>
              <a:rPr lang="en" sz="1100">
                <a:solidFill>
                  <a:srgbClr val="24292E"/>
                </a:solidFill>
                <a:highlight>
                  <a:srgbClr val="EFEFEF"/>
                </a:highlight>
                <a:latin typeface="Consolas"/>
                <a:ea typeface="Consolas"/>
                <a:cs typeface="Consolas"/>
                <a:sym typeface="Consolas"/>
              </a:rPr>
              <a:t>Ctrl + Shift + I</a:t>
            </a:r>
            <a:r>
              <a:rPr lang="en" sz="1100">
                <a:solidFill>
                  <a:srgbClr val="24292E"/>
                </a:solidFill>
                <a:highlight>
                  <a:srgbClr val="FFFFFF"/>
                </a:highlight>
              </a:rPr>
              <a:t> </a:t>
            </a:r>
            <a:r>
              <a:rPr lang="en" sz="1300">
                <a:solidFill>
                  <a:srgbClr val="24292E"/>
                </a:solidFill>
                <a:highlight>
                  <a:srgbClr val="FFFFFF"/>
                </a:highlight>
                <a:latin typeface="Roboto"/>
                <a:ea typeface="Roboto"/>
                <a:cs typeface="Roboto"/>
                <a:sym typeface="Roboto"/>
              </a:rPr>
              <a:t>on a PC. Alternatively, just right-click the web page and select the "inspect" option. Make sure the Elements tab is selected.</a:t>
            </a:r>
            <a:endParaRPr sz="1300">
              <a:solidFill>
                <a:srgbClr val="24292E"/>
              </a:solidFill>
              <a:highlight>
                <a:srgbClr val="FFFFFF"/>
              </a:highlight>
              <a:latin typeface="Roboto"/>
              <a:ea typeface="Roboto"/>
              <a:cs typeface="Roboto"/>
              <a:sym typeface="Roboto"/>
            </a:endParaRPr>
          </a:p>
          <a:p>
            <a:pPr indent="-311150" lvl="0" marL="4572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From here, modify the web page inside of the element inspector. Examples of possible modifications include:</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Edit the text inside the HTML tags.</a:t>
            </a:r>
            <a:endParaRPr sz="1300">
              <a:solidFill>
                <a:srgbClr val="24292E"/>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4292E"/>
              </a:buClr>
              <a:buSzPts val="1200"/>
              <a:buChar char="○"/>
            </a:pPr>
            <a:r>
              <a:rPr lang="en" sz="1300">
                <a:solidFill>
                  <a:srgbClr val="24292E"/>
                </a:solidFill>
                <a:highlight>
                  <a:srgbClr val="FFFFFF"/>
                </a:highlight>
                <a:latin typeface="Roboto"/>
                <a:ea typeface="Roboto"/>
                <a:cs typeface="Roboto"/>
                <a:sym typeface="Roboto"/>
              </a:rPr>
              <a:t>Change the HTML tags. e.g. turn all the</a:t>
            </a:r>
            <a:r>
              <a:rPr lang="en" sz="1100">
                <a:solidFill>
                  <a:srgbClr val="24292E"/>
                </a:solidFill>
                <a:highlight>
                  <a:srgbClr val="FFFFFF"/>
                </a:highlight>
              </a:rPr>
              <a:t> </a:t>
            </a:r>
            <a:r>
              <a:rPr lang="en" sz="1100">
                <a:solidFill>
                  <a:srgbClr val="24292E"/>
                </a:solidFill>
                <a:highlight>
                  <a:srgbClr val="EFEFEF"/>
                </a:highlight>
                <a:latin typeface="Consolas"/>
                <a:ea typeface="Consolas"/>
                <a:cs typeface="Consolas"/>
                <a:sym typeface="Consolas"/>
              </a:rPr>
              <a:t>&lt;p&gt;</a:t>
            </a:r>
            <a:r>
              <a:rPr lang="en" sz="1300">
                <a:solidFill>
                  <a:srgbClr val="24292E"/>
                </a:solidFill>
                <a:highlight>
                  <a:srgbClr val="FFFFFF"/>
                </a:highlight>
                <a:latin typeface="Roboto"/>
                <a:ea typeface="Roboto"/>
                <a:cs typeface="Roboto"/>
                <a:sym typeface="Roboto"/>
              </a:rPr>
              <a:t> tags into</a:t>
            </a:r>
            <a:r>
              <a:rPr lang="en" sz="1100">
                <a:solidFill>
                  <a:srgbClr val="24292E"/>
                </a:solidFill>
                <a:highlight>
                  <a:srgbClr val="FFFFFF"/>
                </a:highlight>
              </a:rPr>
              <a:t> </a:t>
            </a:r>
            <a:r>
              <a:rPr lang="en" sz="1100">
                <a:solidFill>
                  <a:srgbClr val="24292E"/>
                </a:solidFill>
                <a:highlight>
                  <a:srgbClr val="EFEFEF"/>
                </a:highlight>
                <a:latin typeface="Consolas"/>
                <a:ea typeface="Consolas"/>
                <a:cs typeface="Consolas"/>
                <a:sym typeface="Consolas"/>
              </a:rPr>
              <a:t>&lt;h1&gt;</a:t>
            </a:r>
            <a:r>
              <a:rPr lang="en" sz="1100">
                <a:solidFill>
                  <a:srgbClr val="24292E"/>
                </a:solidFill>
                <a:highlight>
                  <a:srgbClr val="FFFFFF"/>
                </a:highlight>
              </a:rPr>
              <a:t> </a:t>
            </a:r>
            <a:r>
              <a:rPr lang="en" sz="1300">
                <a:solidFill>
                  <a:srgbClr val="24292E"/>
                </a:solidFill>
                <a:highlight>
                  <a:srgbClr val="FFFFFF"/>
                </a:highlight>
                <a:latin typeface="Roboto"/>
                <a:ea typeface="Roboto"/>
                <a:cs typeface="Roboto"/>
                <a:sym typeface="Roboto"/>
              </a:rPr>
              <a:t>or</a:t>
            </a:r>
            <a:r>
              <a:rPr lang="en" sz="1100">
                <a:solidFill>
                  <a:srgbClr val="24292E"/>
                </a:solidFill>
                <a:highlight>
                  <a:srgbClr val="FFFFFF"/>
                </a:highlight>
              </a:rPr>
              <a:t> </a:t>
            </a:r>
            <a:r>
              <a:rPr lang="en" sz="1100">
                <a:solidFill>
                  <a:srgbClr val="24292E"/>
                </a:solidFill>
                <a:highlight>
                  <a:srgbClr val="EFEFEF"/>
                </a:highlight>
                <a:latin typeface="Consolas"/>
                <a:ea typeface="Consolas"/>
                <a:cs typeface="Consolas"/>
                <a:sym typeface="Consolas"/>
              </a:rPr>
              <a:t>&lt;strong&gt;</a:t>
            </a:r>
            <a:r>
              <a:rPr lang="en" sz="1100">
                <a:solidFill>
                  <a:srgbClr val="24292E"/>
                </a:solidFill>
                <a:highlight>
                  <a:srgbClr val="FFFFFF"/>
                </a:highlight>
              </a:rPr>
              <a:t> </a:t>
            </a:r>
            <a:r>
              <a:rPr lang="en" sz="1300">
                <a:solidFill>
                  <a:srgbClr val="24292E"/>
                </a:solidFill>
                <a:highlight>
                  <a:srgbClr val="FFFFFF"/>
                </a:highlight>
                <a:latin typeface="Roboto"/>
                <a:ea typeface="Roboto"/>
                <a:cs typeface="Roboto"/>
                <a:sym typeface="Roboto"/>
              </a:rPr>
              <a:t>tags.</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Alter an element's CSS, e.g. make all of the text green or give the HTML document a background image.</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Insert brand new HTML into the DOM.</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Delete a few HTML elements.</a:t>
            </a:r>
            <a:endParaRPr sz="1300">
              <a:solidFill>
                <a:srgbClr val="24292E"/>
              </a:solidFill>
              <a:highlight>
                <a:srgbClr val="FFFFFF"/>
              </a:highlight>
              <a:latin typeface="Roboto"/>
              <a:ea typeface="Roboto"/>
              <a:cs typeface="Roboto"/>
              <a:sym typeface="Roboto"/>
            </a:endParaRPr>
          </a:p>
          <a:p>
            <a:pPr indent="-311150" lvl="0" marL="4572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Try and have fun here, get creative!</a:t>
            </a:r>
            <a:endParaRPr sz="1300">
              <a:solidFill>
                <a:srgbClr val="24292E"/>
              </a:solidFill>
              <a:highlight>
                <a:srgbClr val="FFFFFF"/>
              </a:highlight>
              <a:latin typeface="Roboto"/>
              <a:ea typeface="Roboto"/>
              <a:cs typeface="Roboto"/>
              <a:sym typeface="Roboto"/>
            </a:endParaRPr>
          </a:p>
          <a:p>
            <a:pPr indent="-311150" lvl="0" marL="4572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Once you're happy with your modification, take a screenshot of the modified page and slack it out in the class channel.</a:t>
            </a:r>
            <a:endParaRPr sz="1300">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